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801600" cy="9601200" type="A3"/>
  <p:notesSz cx="6888163" cy="1001871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99FF99"/>
    <a:srgbClr val="FFFFCC"/>
    <a:srgbClr val="66FF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92" autoAdjust="0"/>
    <p:restoredTop sz="98256" autoAdjust="0"/>
  </p:normalViewPr>
  <p:slideViewPr>
    <p:cSldViewPr snapToGrid="0">
      <p:cViewPr varScale="1">
        <p:scale>
          <a:sx n="52" d="100"/>
          <a:sy n="52" d="100"/>
        </p:scale>
        <p:origin x="1500" y="6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13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135"/>
          </a:xfrm>
          <a:prstGeom prst="rect">
            <a:avLst/>
          </a:prstGeom>
        </p:spPr>
        <p:txBody>
          <a:bodyPr vert="horz" lIns="91998" tIns="45999" rIns="91998" bIns="45999" rtlCol="0"/>
          <a:lstStyle>
            <a:lvl1pPr algn="r">
              <a:defRPr sz="1200"/>
            </a:lvl1pPr>
          </a:lstStyle>
          <a:p>
            <a:fld id="{F0827D58-3546-4E2A-8443-44167DFEFB91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98" tIns="45999" rIns="91998" bIns="459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456"/>
            <a:ext cx="5510530" cy="3945117"/>
          </a:xfrm>
          <a:prstGeom prst="rect">
            <a:avLst/>
          </a:prstGeom>
        </p:spPr>
        <p:txBody>
          <a:bodyPr vert="horz" lIns="91998" tIns="45999" rIns="91998" bIns="459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579"/>
            <a:ext cx="2984871" cy="502135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579"/>
            <a:ext cx="2984871" cy="502135"/>
          </a:xfrm>
          <a:prstGeom prst="rect">
            <a:avLst/>
          </a:prstGeom>
        </p:spPr>
        <p:txBody>
          <a:bodyPr vert="horz" lIns="91998" tIns="45999" rIns="91998" bIns="45999" rtlCol="0" anchor="b"/>
          <a:lstStyle>
            <a:lvl1pPr algn="r">
              <a:defRPr sz="1200"/>
            </a:lvl1pPr>
          </a:lstStyle>
          <a:p>
            <a:fld id="{A356CBC5-B7FD-491C-9E2F-1B80A9F692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72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6CBC5-B7FD-491C-9E2F-1B80A9F6925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91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8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81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8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4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45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29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4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8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9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63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81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FA59-2234-465D-89C1-9FE3B7056DDD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A59BB-3DCA-47F7-A6D5-0124768E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98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二等辺三角形 281"/>
          <p:cNvSpPr/>
          <p:nvPr/>
        </p:nvSpPr>
        <p:spPr>
          <a:xfrm rot="10800000">
            <a:off x="1411033" y="1486037"/>
            <a:ext cx="10709740" cy="7206726"/>
          </a:xfrm>
          <a:custGeom>
            <a:avLst/>
            <a:gdLst>
              <a:gd name="connsiteX0" fmla="*/ 0 w 10399315"/>
              <a:gd name="connsiteY0" fmla="*/ 6674802 h 6674802"/>
              <a:gd name="connsiteX1" fmla="*/ 14143 w 10399315"/>
              <a:gd name="connsiteY1" fmla="*/ 0 h 6674802"/>
              <a:gd name="connsiteX2" fmla="*/ 10399315 w 10399315"/>
              <a:gd name="connsiteY2" fmla="*/ 6674802 h 6674802"/>
              <a:gd name="connsiteX3" fmla="*/ 0 w 10399315"/>
              <a:gd name="connsiteY3" fmla="*/ 6674802 h 6674802"/>
              <a:gd name="connsiteX0" fmla="*/ 0 w 10399315"/>
              <a:gd name="connsiteY0" fmla="*/ 6674802 h 6674802"/>
              <a:gd name="connsiteX1" fmla="*/ 14143 w 10399315"/>
              <a:gd name="connsiteY1" fmla="*/ 0 h 6674802"/>
              <a:gd name="connsiteX2" fmla="*/ 10399315 w 10399315"/>
              <a:gd name="connsiteY2" fmla="*/ 6674802 h 6674802"/>
              <a:gd name="connsiteX3" fmla="*/ 0 w 10399315"/>
              <a:gd name="connsiteY3" fmla="*/ 6674802 h 6674802"/>
              <a:gd name="connsiteX0" fmla="*/ 0 w 10399315"/>
              <a:gd name="connsiteY0" fmla="*/ 6674802 h 6674802"/>
              <a:gd name="connsiteX1" fmla="*/ 14143 w 10399315"/>
              <a:gd name="connsiteY1" fmla="*/ 0 h 6674802"/>
              <a:gd name="connsiteX2" fmla="*/ 10399315 w 10399315"/>
              <a:gd name="connsiteY2" fmla="*/ 6674802 h 6674802"/>
              <a:gd name="connsiteX3" fmla="*/ 0 w 10399315"/>
              <a:gd name="connsiteY3" fmla="*/ 6674802 h 667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99315" h="6674802">
                <a:moveTo>
                  <a:pt x="0" y="6674802"/>
                </a:moveTo>
                <a:cubicBezTo>
                  <a:pt x="4714" y="4449868"/>
                  <a:pt x="9429" y="2224934"/>
                  <a:pt x="14143" y="0"/>
                </a:cubicBezTo>
                <a:cubicBezTo>
                  <a:pt x="3475867" y="2224934"/>
                  <a:pt x="1928422" y="5959812"/>
                  <a:pt x="10399315" y="6674802"/>
                </a:cubicBezTo>
                <a:lnTo>
                  <a:pt x="0" y="6674802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2287188" y="552873"/>
            <a:ext cx="1627433" cy="27699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            Required             </a:t>
            </a:r>
            <a:endParaRPr kumimoji="1" lang="ja-JP" altLang="en-US" sz="1200" dirty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4185458" y="558844"/>
            <a:ext cx="2101666" cy="27699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Restricted elective (400 level)</a:t>
            </a:r>
            <a:endParaRPr kumimoji="1" lang="ja-JP" altLang="en-US" sz="1200" dirty="0"/>
          </a:p>
        </p:txBody>
      </p:sp>
      <p:sp>
        <p:nvSpPr>
          <p:cNvPr id="631" name="テキスト ボックス 630"/>
          <p:cNvSpPr txBox="1"/>
          <p:nvPr/>
        </p:nvSpPr>
        <p:spPr>
          <a:xfrm>
            <a:off x="143950" y="0"/>
            <a:ext cx="1220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Global </a:t>
            </a:r>
            <a:r>
              <a:rPr lang="en-US" altLang="ja-JP" sz="2800" b="1" dirty="0"/>
              <a:t>Engineering for Development, Environment and </a:t>
            </a:r>
            <a:r>
              <a:rPr lang="en-US" altLang="ja-JP" sz="2800" b="1" dirty="0" smtClean="0"/>
              <a:t>Society</a:t>
            </a:r>
            <a:r>
              <a:rPr lang="ja-JP" altLang="en-US" sz="2800" b="1" dirty="0"/>
              <a:t> </a:t>
            </a:r>
            <a:r>
              <a:rPr lang="en-US" altLang="ja-JP" sz="2800" b="1" dirty="0" smtClean="0"/>
              <a:t>(Master’s course)</a:t>
            </a:r>
            <a:endParaRPr kumimoji="1" lang="ja-JP" altLang="en-US" sz="28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12107" y="986004"/>
            <a:ext cx="1208649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１</a:t>
            </a:r>
            <a:r>
              <a:rPr kumimoji="1" lang="ja-JP" altLang="en-US" sz="1600" dirty="0" smtClean="0"/>
              <a:t>①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45607" y="986004"/>
            <a:ext cx="1145149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１②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82194" y="986004"/>
            <a:ext cx="1221349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１</a:t>
            </a:r>
            <a:r>
              <a:rPr lang="ja-JP" altLang="en-US" sz="1600" dirty="0"/>
              <a:t>③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39635" y="986004"/>
            <a:ext cx="1174367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１④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928531" y="986004"/>
            <a:ext cx="1175426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２①</a:t>
            </a:r>
            <a:endParaRPr kumimoji="1" lang="ja-JP" altLang="en-US" sz="1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232221" y="986004"/>
            <a:ext cx="1230635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２</a:t>
            </a:r>
            <a:r>
              <a:rPr lang="ja-JP" altLang="en-US" sz="1600" dirty="0"/>
              <a:t>②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539735" y="986004"/>
            <a:ext cx="1230635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２</a:t>
            </a:r>
            <a:r>
              <a:rPr lang="ja-JP" altLang="en-US" sz="1600" dirty="0"/>
              <a:t>③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861121" y="986004"/>
            <a:ext cx="1230635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600" dirty="0" smtClean="0"/>
              <a:t>２④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1612107" y="1621653"/>
            <a:ext cx="1183702" cy="369332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b="1" dirty="0"/>
              <a:t>Project Design &amp; Management S</a:t>
            </a:r>
            <a:endParaRPr lang="en-US" altLang="ja-JP" sz="900" b="1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622068" y="2384479"/>
            <a:ext cx="1208649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Atmospheric </a:t>
            </a:r>
            <a:r>
              <a:rPr lang="en-US" altLang="ja-JP" sz="900" dirty="0" smtClean="0"/>
              <a:t>Environment </a:t>
            </a:r>
            <a:r>
              <a:rPr lang="en-US" altLang="ja-JP" sz="900" dirty="0"/>
              <a:t>in Megacities</a:t>
            </a:r>
            <a:endParaRPr lang="en-US" altLang="ja-JP" sz="9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961326" y="2377146"/>
            <a:ext cx="1139393" cy="64633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Coastal Disaster Mitigation for</a:t>
            </a:r>
          </a:p>
          <a:p>
            <a:r>
              <a:rPr lang="en-US" altLang="ja-JP" sz="900" dirty="0"/>
              <a:t>Engineers and </a:t>
            </a:r>
            <a:r>
              <a:rPr lang="en-US" altLang="ja-JP" sz="900" dirty="0" smtClean="0"/>
              <a:t>Planners</a:t>
            </a:r>
            <a:endParaRPr lang="ja-JP" altLang="en-US" sz="900" dirty="0"/>
          </a:p>
        </p:txBody>
      </p:sp>
      <p:sp>
        <p:nvSpPr>
          <p:cNvPr id="8" name="正方形/長方形 7"/>
          <p:cNvSpPr/>
          <p:nvPr/>
        </p:nvSpPr>
        <p:spPr>
          <a:xfrm>
            <a:off x="4190081" y="2383164"/>
            <a:ext cx="1250378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Global Environmental System and Ecosystem </a:t>
            </a:r>
            <a:r>
              <a:rPr lang="en-US" altLang="ja-JP" sz="900" dirty="0" smtClean="0"/>
              <a:t>Dynamics</a:t>
            </a:r>
            <a:endParaRPr lang="ja-JP" altLang="en-US" sz="900" dirty="0"/>
          </a:p>
        </p:txBody>
      </p:sp>
      <p:sp>
        <p:nvSpPr>
          <p:cNvPr id="60" name="正方形/長方形 59"/>
          <p:cNvSpPr/>
          <p:nvPr/>
        </p:nvSpPr>
        <p:spPr>
          <a:xfrm>
            <a:off x="5537473" y="1618843"/>
            <a:ext cx="1201618" cy="369332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b="1" dirty="0"/>
              <a:t>Project Design &amp; Management </a:t>
            </a:r>
            <a:r>
              <a:rPr lang="en-US" altLang="ja-JP" sz="900" b="1" dirty="0" smtClean="0"/>
              <a:t>F</a:t>
            </a:r>
            <a:endParaRPr lang="ja-JP" altLang="en-US" sz="9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5552598" y="2365596"/>
            <a:ext cx="1171368" cy="64633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Socio-ecological systems in changing global and local </a:t>
            </a:r>
            <a:r>
              <a:rPr lang="en-US" altLang="ja-JP" sz="900" dirty="0" smtClean="0"/>
              <a:t>environments</a:t>
            </a:r>
            <a:endParaRPr lang="ja-JP" altLang="en-US" sz="9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962198" y="3134248"/>
            <a:ext cx="1145149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Hydrology and Water Resources </a:t>
            </a:r>
            <a:r>
              <a:rPr lang="en-US" altLang="ja-JP" sz="900" dirty="0" smtClean="0"/>
              <a:t>Conservation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190081" y="2968852"/>
            <a:ext cx="1250378" cy="36933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Environmental </a:t>
            </a:r>
            <a:r>
              <a:rPr lang="en-US" altLang="ja-JP" sz="900" dirty="0" smtClean="0"/>
              <a:t>Hydraulics</a:t>
            </a:r>
          </a:p>
        </p:txBody>
      </p:sp>
      <p:sp>
        <p:nvSpPr>
          <p:cNvPr id="256" name="正方形/長方形 255"/>
          <p:cNvSpPr/>
          <p:nvPr/>
        </p:nvSpPr>
        <p:spPr>
          <a:xfrm>
            <a:off x="1593808" y="7433069"/>
            <a:ext cx="1220299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Environmental Cleanup </a:t>
            </a:r>
            <a:r>
              <a:rPr lang="en-US" altLang="ja-JP" sz="900" dirty="0" smtClean="0"/>
              <a:t>and Pollution Control Technology</a:t>
            </a:r>
            <a:endParaRPr lang="ja-JP" altLang="en-US" sz="900" dirty="0"/>
          </a:p>
        </p:txBody>
      </p:sp>
      <p:sp>
        <p:nvSpPr>
          <p:cNvPr id="257" name="正方形/長方形 256"/>
          <p:cNvSpPr/>
          <p:nvPr/>
        </p:nvSpPr>
        <p:spPr>
          <a:xfrm>
            <a:off x="2974312" y="7404045"/>
            <a:ext cx="1228005" cy="64633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Utilization of Resources and</a:t>
            </a:r>
          </a:p>
          <a:p>
            <a:r>
              <a:rPr lang="en-US" altLang="ja-JP" sz="900" dirty="0"/>
              <a:t>Wastes for Environment</a:t>
            </a:r>
            <a:endParaRPr lang="ja-JP" altLang="en-US" sz="900" dirty="0"/>
          </a:p>
        </p:txBody>
      </p:sp>
      <p:sp>
        <p:nvSpPr>
          <p:cNvPr id="258" name="正方形/長方形 257"/>
          <p:cNvSpPr/>
          <p:nvPr/>
        </p:nvSpPr>
        <p:spPr>
          <a:xfrm>
            <a:off x="1599467" y="8080129"/>
            <a:ext cx="1231250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Technologies for Energy and</a:t>
            </a:r>
          </a:p>
          <a:p>
            <a:r>
              <a:rPr lang="en-US" altLang="ja-JP" sz="900" dirty="0"/>
              <a:t>Resource Utilization</a:t>
            </a:r>
            <a:endParaRPr lang="ja-JP" altLang="en-US" sz="900" dirty="0"/>
          </a:p>
        </p:txBody>
      </p:sp>
      <p:sp>
        <p:nvSpPr>
          <p:cNvPr id="259" name="正方形/長方形 258"/>
          <p:cNvSpPr/>
          <p:nvPr/>
        </p:nvSpPr>
        <p:spPr>
          <a:xfrm>
            <a:off x="5613097" y="8066041"/>
            <a:ext cx="1182483" cy="52322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700" dirty="0"/>
              <a:t>Perspective and </a:t>
            </a:r>
            <a:r>
              <a:rPr lang="en-US" altLang="ja-JP" sz="700" dirty="0" smtClean="0"/>
              <a:t>Understanding of </a:t>
            </a:r>
            <a:r>
              <a:rPr lang="en-US" altLang="ja-JP" sz="700" dirty="0"/>
              <a:t>Various Kinds </a:t>
            </a:r>
            <a:r>
              <a:rPr lang="en-US" altLang="ja-JP" sz="700" dirty="0" smtClean="0"/>
              <a:t>of Material </a:t>
            </a:r>
            <a:r>
              <a:rPr lang="en-US" altLang="ja-JP" sz="700" dirty="0"/>
              <a:t>and</a:t>
            </a:r>
          </a:p>
          <a:p>
            <a:r>
              <a:rPr lang="en-US" altLang="ja-JP" sz="700" dirty="0"/>
              <a:t>Standardization</a:t>
            </a:r>
            <a:endParaRPr lang="ja-JP" altLang="en-US" sz="700" dirty="0"/>
          </a:p>
        </p:txBody>
      </p:sp>
      <p:sp>
        <p:nvSpPr>
          <p:cNvPr id="260" name="正方形/長方形 259"/>
          <p:cNvSpPr/>
          <p:nvPr/>
        </p:nvSpPr>
        <p:spPr>
          <a:xfrm>
            <a:off x="2941759" y="8227754"/>
            <a:ext cx="1231889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Introduction to </a:t>
            </a:r>
            <a:r>
              <a:rPr lang="en-US" altLang="ja-JP" sz="900" dirty="0" smtClean="0"/>
              <a:t>Systems Engineering</a:t>
            </a:r>
            <a:endParaRPr lang="ja-JP" altLang="en-US" sz="900" dirty="0"/>
          </a:p>
        </p:txBody>
      </p:sp>
      <p:sp>
        <p:nvSpPr>
          <p:cNvPr id="261" name="正方形/長方形 260"/>
          <p:cNvSpPr/>
          <p:nvPr/>
        </p:nvSpPr>
        <p:spPr>
          <a:xfrm>
            <a:off x="5613097" y="7404045"/>
            <a:ext cx="1182483" cy="63094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700" dirty="0"/>
              <a:t>Introduction </a:t>
            </a:r>
            <a:r>
              <a:rPr lang="en-US" altLang="ja-JP" sz="700" dirty="0" smtClean="0"/>
              <a:t>to Information and Communication Technologies </a:t>
            </a:r>
            <a:r>
              <a:rPr lang="en-US" altLang="ja-JP" sz="700" dirty="0"/>
              <a:t>for</a:t>
            </a:r>
          </a:p>
          <a:p>
            <a:r>
              <a:rPr lang="en-US" altLang="ja-JP" sz="700" dirty="0"/>
              <a:t>Development</a:t>
            </a:r>
            <a:endParaRPr lang="ja-JP" altLang="en-US" sz="700" dirty="0"/>
          </a:p>
        </p:txBody>
      </p:sp>
      <p:sp>
        <p:nvSpPr>
          <p:cNvPr id="262" name="正方形/長方形 261"/>
          <p:cNvSpPr/>
          <p:nvPr/>
        </p:nvSpPr>
        <p:spPr>
          <a:xfrm>
            <a:off x="4289890" y="7397640"/>
            <a:ext cx="1173259" cy="507831"/>
          </a:xfrm>
          <a:prstGeom prst="rect">
            <a:avLst/>
          </a:prstGeom>
          <a:solidFill>
            <a:srgbClr val="CCFFCC"/>
          </a:solidFill>
          <a:ln w="190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Chemical Process Synthesis for</a:t>
            </a:r>
          </a:p>
          <a:p>
            <a:r>
              <a:rPr lang="en-US" altLang="ja-JP" sz="900" dirty="0"/>
              <a:t>Development</a:t>
            </a:r>
            <a:endParaRPr lang="ja-JP" altLang="en-US" sz="900" dirty="0"/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600148" y="5719352"/>
            <a:ext cx="1211107" cy="6463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solidFill>
                  <a:srgbClr val="000000"/>
                </a:solidFill>
                <a:latin typeface="+mn-ea"/>
              </a:rPr>
              <a:t>Sustainable Development and</a:t>
            </a:r>
          </a:p>
          <a:p>
            <a:r>
              <a:rPr lang="en-US" altLang="ja-JP" sz="900" dirty="0" smtClean="0">
                <a:solidFill>
                  <a:srgbClr val="000000"/>
                </a:solidFill>
                <a:latin typeface="+mn-ea"/>
              </a:rPr>
              <a:t>Integrated Management</a:t>
            </a:r>
            <a:endParaRPr kumimoji="1" lang="ja-JP" altLang="en-US" sz="9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64" name="正方形/長方形 263"/>
          <p:cNvSpPr/>
          <p:nvPr/>
        </p:nvSpPr>
        <p:spPr>
          <a:xfrm>
            <a:off x="2945606" y="5719352"/>
            <a:ext cx="1161741" cy="64633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Case Method for International</a:t>
            </a:r>
          </a:p>
          <a:p>
            <a:r>
              <a:rPr lang="en-US" altLang="ja-JP" sz="900" dirty="0"/>
              <a:t>Development and Human Resources</a:t>
            </a:r>
            <a:endParaRPr lang="en-US" altLang="ja-JP" sz="900" dirty="0" smtClean="0"/>
          </a:p>
        </p:txBody>
      </p:sp>
      <p:sp>
        <p:nvSpPr>
          <p:cNvPr id="266" name="正方形/長方形 265"/>
          <p:cNvSpPr/>
          <p:nvPr/>
        </p:nvSpPr>
        <p:spPr>
          <a:xfrm>
            <a:off x="2941052" y="6706631"/>
            <a:ext cx="1159667" cy="36933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Concept Designing</a:t>
            </a:r>
            <a:endParaRPr lang="en-US" altLang="ja-JP" sz="900" dirty="0" smtClean="0"/>
          </a:p>
          <a:p>
            <a:endParaRPr lang="ja-JP" altLang="en-US" sz="900" dirty="0"/>
          </a:p>
        </p:txBody>
      </p:sp>
      <p:sp>
        <p:nvSpPr>
          <p:cNvPr id="267" name="正方形/長方形 266"/>
          <p:cNvSpPr/>
          <p:nvPr/>
        </p:nvSpPr>
        <p:spPr>
          <a:xfrm>
            <a:off x="5630021" y="6595393"/>
            <a:ext cx="1165559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Global Science Communication</a:t>
            </a:r>
          </a:p>
          <a:p>
            <a:r>
              <a:rPr lang="en-US" altLang="ja-JP" sz="900" dirty="0"/>
              <a:t>and Engagement</a:t>
            </a:r>
            <a:endParaRPr lang="en-US" altLang="ja-JP" sz="900" dirty="0" smtClean="0"/>
          </a:p>
        </p:txBody>
      </p:sp>
      <p:sp>
        <p:nvSpPr>
          <p:cNvPr id="268" name="正方形/長方形 267"/>
          <p:cNvSpPr/>
          <p:nvPr/>
        </p:nvSpPr>
        <p:spPr>
          <a:xfrm>
            <a:off x="4203431" y="5719352"/>
            <a:ext cx="1279687" cy="646331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Project Management </a:t>
            </a:r>
            <a:r>
              <a:rPr lang="en-US" altLang="ja-JP" sz="900" dirty="0" smtClean="0"/>
              <a:t>and Evaluation </a:t>
            </a:r>
            <a:r>
              <a:rPr lang="en-US" altLang="ja-JP" sz="900" dirty="0"/>
              <a:t>for </a:t>
            </a:r>
            <a:r>
              <a:rPr lang="en-US" altLang="ja-JP" sz="900" dirty="0" smtClean="0"/>
              <a:t>Sustainable Infrastructure</a:t>
            </a:r>
            <a:endParaRPr lang="ja-JP" altLang="en-US" sz="900" dirty="0"/>
          </a:p>
        </p:txBody>
      </p:sp>
      <p:sp>
        <p:nvSpPr>
          <p:cNvPr id="269" name="正方形/長方形 268"/>
          <p:cNvSpPr/>
          <p:nvPr/>
        </p:nvSpPr>
        <p:spPr>
          <a:xfrm>
            <a:off x="1593809" y="6448038"/>
            <a:ext cx="1226948" cy="6463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Development Economics </a:t>
            </a:r>
            <a:r>
              <a:rPr lang="en-US" altLang="ja-JP" sz="900" dirty="0" smtClean="0"/>
              <a:t>and Appropriate Technology</a:t>
            </a:r>
          </a:p>
        </p:txBody>
      </p:sp>
      <p:sp>
        <p:nvSpPr>
          <p:cNvPr id="271" name="正方形/長方形 270"/>
          <p:cNvSpPr/>
          <p:nvPr/>
        </p:nvSpPr>
        <p:spPr>
          <a:xfrm>
            <a:off x="5613912" y="3932158"/>
            <a:ext cx="1110053" cy="784830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History and Current Issues </a:t>
            </a:r>
            <a:r>
              <a:rPr lang="en-US" altLang="ja-JP" sz="900" dirty="0" smtClean="0"/>
              <a:t>of Economic </a:t>
            </a:r>
            <a:r>
              <a:rPr lang="en-US" altLang="ja-JP" sz="900" dirty="0"/>
              <a:t>Development and</a:t>
            </a:r>
          </a:p>
          <a:p>
            <a:r>
              <a:rPr lang="en-US" altLang="ja-JP" sz="900" dirty="0"/>
              <a:t>Environmental </a:t>
            </a:r>
            <a:r>
              <a:rPr lang="en-US" altLang="ja-JP" sz="900" dirty="0" smtClean="0"/>
              <a:t>Protection</a:t>
            </a:r>
            <a:endParaRPr lang="ja-JP" altLang="en-US" sz="900" dirty="0"/>
          </a:p>
        </p:txBody>
      </p:sp>
      <p:sp>
        <p:nvSpPr>
          <p:cNvPr id="272" name="正方形/長方形 271"/>
          <p:cNvSpPr/>
          <p:nvPr/>
        </p:nvSpPr>
        <p:spPr>
          <a:xfrm>
            <a:off x="1622069" y="3967295"/>
            <a:ext cx="1208649" cy="2308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Environmental </a:t>
            </a:r>
            <a:r>
              <a:rPr lang="en-US" altLang="ja-JP" sz="900" dirty="0" smtClean="0"/>
              <a:t>Policy</a:t>
            </a:r>
          </a:p>
        </p:txBody>
      </p:sp>
      <p:sp>
        <p:nvSpPr>
          <p:cNvPr id="273" name="正方形/長方形 272"/>
          <p:cNvSpPr/>
          <p:nvPr/>
        </p:nvSpPr>
        <p:spPr>
          <a:xfrm>
            <a:off x="2941052" y="3927121"/>
            <a:ext cx="1159668" cy="369332"/>
          </a:xfrm>
          <a:prstGeom prst="rect">
            <a:avLst/>
          </a:prstGeom>
          <a:solidFill>
            <a:srgbClr val="CCFFCC"/>
          </a:solidFill>
          <a:ln w="19050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Environmental Impact </a:t>
            </a:r>
            <a:r>
              <a:rPr lang="en-US" altLang="ja-JP" sz="900" dirty="0" smtClean="0"/>
              <a:t>Assessment</a:t>
            </a:r>
            <a:endParaRPr lang="ja-JP" altLang="en-US" sz="900" dirty="0"/>
          </a:p>
        </p:txBody>
      </p:sp>
      <p:sp>
        <p:nvSpPr>
          <p:cNvPr id="275" name="正方形/長方形 274"/>
          <p:cNvSpPr/>
          <p:nvPr/>
        </p:nvSpPr>
        <p:spPr>
          <a:xfrm>
            <a:off x="4211054" y="3925665"/>
            <a:ext cx="1264442" cy="78483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900" dirty="0"/>
              <a:t>The economics and </a:t>
            </a:r>
            <a:r>
              <a:rPr lang="en-US" altLang="ja-JP" sz="900" dirty="0" smtClean="0"/>
              <a:t>systems analysis </a:t>
            </a:r>
            <a:r>
              <a:rPr lang="en-US" altLang="ja-JP" sz="900" dirty="0"/>
              <a:t>of </a:t>
            </a:r>
            <a:r>
              <a:rPr lang="en-US" altLang="ja-JP" sz="900" dirty="0" smtClean="0"/>
              <a:t>environment, resources </a:t>
            </a:r>
            <a:r>
              <a:rPr lang="en-US" altLang="ja-JP" sz="900" dirty="0"/>
              <a:t>and technology</a:t>
            </a:r>
            <a:endParaRPr lang="en-US" altLang="ja-JP" sz="900" dirty="0" smtClean="0"/>
          </a:p>
        </p:txBody>
      </p:sp>
      <p:sp>
        <p:nvSpPr>
          <p:cNvPr id="276" name="正方形/長方形 275"/>
          <p:cNvSpPr/>
          <p:nvPr/>
        </p:nvSpPr>
        <p:spPr>
          <a:xfrm>
            <a:off x="2950344" y="4368451"/>
            <a:ext cx="1168858" cy="507831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Basic </a:t>
            </a:r>
            <a:r>
              <a:rPr lang="en-US" altLang="ja-JP" sz="900" dirty="0" err="1" smtClean="0"/>
              <a:t>Behaviormetrics</a:t>
            </a:r>
            <a:r>
              <a:rPr lang="en-US" altLang="ja-JP" sz="900" dirty="0"/>
              <a:t>: </a:t>
            </a:r>
            <a:r>
              <a:rPr lang="en-US" altLang="ja-JP" sz="900" dirty="0" smtClean="0"/>
              <a:t>Theory and Methods</a:t>
            </a:r>
            <a:endParaRPr lang="en-US" altLang="ja-JP" sz="900" dirty="0"/>
          </a:p>
        </p:txBody>
      </p:sp>
      <p:sp>
        <p:nvSpPr>
          <p:cNvPr id="280" name="テキスト ボックス 279"/>
          <p:cNvSpPr txBox="1"/>
          <p:nvPr/>
        </p:nvSpPr>
        <p:spPr>
          <a:xfrm>
            <a:off x="1392768" y="8818971"/>
            <a:ext cx="2572236" cy="276999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/>
              <a:t>Seminar for Global Engineering </a:t>
            </a:r>
            <a:r>
              <a:rPr lang="en-US" altLang="ja-JP" sz="1200" b="1" dirty="0" err="1" smtClean="0"/>
              <a:t>S1</a:t>
            </a:r>
            <a:endParaRPr kumimoji="1" lang="ja-JP" altLang="en-US" sz="1200" b="1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554560" y="547526"/>
            <a:ext cx="2024721" cy="276999"/>
          </a:xfrm>
          <a:prstGeom prst="rect">
            <a:avLst/>
          </a:prstGeom>
          <a:solidFill>
            <a:srgbClr val="CCFFCC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200" dirty="0"/>
              <a:t>Restricted elective </a:t>
            </a:r>
            <a:r>
              <a:rPr lang="en-US" altLang="ja-JP" sz="1200" dirty="0" smtClean="0"/>
              <a:t>(500 </a:t>
            </a:r>
            <a:r>
              <a:rPr lang="en-US" altLang="ja-JP" sz="1200" dirty="0"/>
              <a:t>level</a:t>
            </a:r>
            <a:r>
              <a:rPr lang="en-US" altLang="ja-JP" sz="1200" dirty="0" smtClean="0"/>
              <a:t>)</a:t>
            </a:r>
            <a:endParaRPr lang="ja-JP" altLang="en-US" sz="1200" dirty="0"/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-16924" y="6188912"/>
            <a:ext cx="1368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International Development Engineering and Communications</a:t>
            </a:r>
            <a:endParaRPr kumimoji="1" lang="en-US" altLang="ja-JP" sz="1200" dirty="0" smtClean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0" y="2573703"/>
            <a:ext cx="1509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/>
              <a:t>Global and Regional Environmental Systems</a:t>
            </a:r>
            <a:endParaRPr kumimoji="1" lang="ja-JP" altLang="en-US" sz="12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0" y="7606168"/>
            <a:ext cx="1453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Environmental Technology and Resource Utilization</a:t>
            </a:r>
            <a:endParaRPr lang="en-US" altLang="ja-JP" sz="12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0" y="4473386"/>
            <a:ext cx="1284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/>
              <a:t>Social and Environmental Policies</a:t>
            </a:r>
            <a:endParaRPr kumimoji="1" lang="ja-JP" altLang="en-US" sz="1200" dirty="0"/>
          </a:p>
        </p:txBody>
      </p:sp>
      <p:sp>
        <p:nvSpPr>
          <p:cNvPr id="111" name="正方形/長方形 110"/>
          <p:cNvSpPr/>
          <p:nvPr/>
        </p:nvSpPr>
        <p:spPr>
          <a:xfrm>
            <a:off x="1406117" y="5622930"/>
            <a:ext cx="5815559" cy="155379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正方形/長方形 111"/>
          <p:cNvSpPr/>
          <p:nvPr/>
        </p:nvSpPr>
        <p:spPr>
          <a:xfrm>
            <a:off x="1408931" y="2316257"/>
            <a:ext cx="9697219" cy="1400486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" name="正方形/長方形 112"/>
          <p:cNvSpPr/>
          <p:nvPr/>
        </p:nvSpPr>
        <p:spPr>
          <a:xfrm>
            <a:off x="1437152" y="3847901"/>
            <a:ext cx="9668998" cy="165563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4" name="正方形/長方形 113"/>
          <p:cNvSpPr/>
          <p:nvPr/>
        </p:nvSpPr>
        <p:spPr>
          <a:xfrm>
            <a:off x="1366601" y="7320500"/>
            <a:ext cx="5886110" cy="1314214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462856" y="1628148"/>
            <a:ext cx="23423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Master’s thesis</a:t>
            </a:r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232222" y="3269663"/>
            <a:ext cx="124059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/>
              <a:t>Material Cycle Analysis</a:t>
            </a:r>
            <a:endParaRPr kumimoji="1" lang="ja-JP" altLang="en-US" sz="9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866075" y="552873"/>
            <a:ext cx="2346929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/>
              <a:t>Elective (Depending on supervisor)</a:t>
            </a:r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950344" y="4953692"/>
            <a:ext cx="1168858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/>
              <a:t>Basic Engineering on Thermal </a:t>
            </a:r>
            <a:r>
              <a:rPr lang="en-US" altLang="ja-JP" sz="900" dirty="0" smtClean="0"/>
              <a:t>Environment</a:t>
            </a:r>
            <a:endParaRPr kumimoji="1" lang="ja-JP" altLang="en-US" sz="9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632950" y="4935051"/>
            <a:ext cx="1137420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/>
              <a:t>Applied Engineering on Thermal Environment</a:t>
            </a:r>
            <a:endParaRPr kumimoji="1" lang="ja-JP" altLang="en-US" sz="900" dirty="0"/>
          </a:p>
        </p:txBody>
      </p:sp>
      <p:sp>
        <p:nvSpPr>
          <p:cNvPr id="63" name="テキスト ボックス 623"/>
          <p:cNvSpPr txBox="1"/>
          <p:nvPr/>
        </p:nvSpPr>
        <p:spPr>
          <a:xfrm>
            <a:off x="5637948" y="5097388"/>
            <a:ext cx="1086017" cy="3429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US" altLang="ja-JP" sz="900" dirty="0"/>
              <a:t>Environmental </a:t>
            </a:r>
            <a:r>
              <a:rPr lang="en-US" altLang="ja-JP" sz="900" dirty="0" smtClean="0"/>
              <a:t>Statistics</a:t>
            </a:r>
            <a:endParaRPr lang="en-US" altLang="ja-JP" sz="900" dirty="0"/>
          </a:p>
        </p:txBody>
      </p:sp>
      <p:sp>
        <p:nvSpPr>
          <p:cNvPr id="65" name="テキスト ボックス 623"/>
          <p:cNvSpPr txBox="1"/>
          <p:nvPr/>
        </p:nvSpPr>
        <p:spPr>
          <a:xfrm>
            <a:off x="5637949" y="5729863"/>
            <a:ext cx="1091880" cy="3429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lIns="65306" tIns="32653" rIns="65306" bIns="32653" rtlCol="0">
            <a:spAutoFit/>
          </a:bodyPr>
          <a:lstStyle/>
          <a:p>
            <a:pPr algn="ctr"/>
            <a:r>
              <a:rPr lang="en-US" altLang="ja-JP" sz="900" dirty="0"/>
              <a:t>Environmental </a:t>
            </a:r>
            <a:r>
              <a:rPr lang="en-US" altLang="ja-JP" sz="900" dirty="0" smtClean="0"/>
              <a:t>Statistics</a:t>
            </a:r>
            <a:r>
              <a:rPr lang="ja-JP" altLang="en-US" sz="900" dirty="0" smtClean="0"/>
              <a:t>　</a:t>
            </a:r>
            <a:endParaRPr kumimoji="1" lang="ja-JP" altLang="en-US" sz="900" dirty="0"/>
          </a:p>
        </p:txBody>
      </p:sp>
      <p:sp>
        <p:nvSpPr>
          <p:cNvPr id="9" name="正方形/長方形 8"/>
          <p:cNvSpPr/>
          <p:nvPr/>
        </p:nvSpPr>
        <p:spPr>
          <a:xfrm>
            <a:off x="1629112" y="3269663"/>
            <a:ext cx="122083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/>
              <a:t>Water Resource Systems</a:t>
            </a:r>
            <a:endParaRPr lang="ja-JP" altLang="en-US" sz="9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0" y="1565284"/>
            <a:ext cx="150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Project Design and Management </a:t>
            </a:r>
            <a:endParaRPr lang="en-US" altLang="ja-JP" sz="140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1406116" y="1477177"/>
            <a:ext cx="5522415" cy="669509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92157" y="3411830"/>
            <a:ext cx="1260538" cy="230832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>
                <a:solidFill>
                  <a:srgbClr val="000000"/>
                </a:solidFill>
                <a:latin typeface="+mn-ea"/>
                <a:cs typeface="ＭＳ Ｐ明朝"/>
              </a:rPr>
              <a:t>Urban </a:t>
            </a:r>
            <a:r>
              <a:rPr lang="en-US" altLang="ja-JP" sz="900" dirty="0" smtClean="0">
                <a:solidFill>
                  <a:srgbClr val="000000"/>
                </a:solidFill>
                <a:latin typeface="+mn-ea"/>
                <a:cs typeface="ＭＳ Ｐ明朝"/>
              </a:rPr>
              <a:t>Environment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23344" y="8827876"/>
            <a:ext cx="2572236" cy="276999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/>
              <a:t>Seminar for Global Engineering </a:t>
            </a:r>
            <a:r>
              <a:rPr lang="en-US" altLang="ja-JP" sz="1200" b="1" dirty="0" err="1"/>
              <a:t>F</a:t>
            </a:r>
            <a:r>
              <a:rPr lang="en-US" altLang="ja-JP" sz="1200" b="1" dirty="0" err="1" smtClean="0"/>
              <a:t>1</a:t>
            </a:r>
            <a:endParaRPr kumimoji="1" lang="ja-JP" altLang="en-US" sz="1200" b="1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900583" y="8838190"/>
            <a:ext cx="2572236" cy="276999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/>
              <a:t>Seminar for Global Engineering </a:t>
            </a:r>
            <a:r>
              <a:rPr lang="en-US" altLang="ja-JP" sz="1200" b="1" dirty="0" err="1" smtClean="0"/>
              <a:t>S2</a:t>
            </a:r>
            <a:endParaRPr kumimoji="1" lang="ja-JP" altLang="en-US" sz="1200" b="1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9548537" y="8827876"/>
            <a:ext cx="2572236" cy="276999"/>
          </a:xfrm>
          <a:prstGeom prst="rect">
            <a:avLst/>
          </a:prstGeom>
          <a:solidFill>
            <a:srgbClr val="FFFFCC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/>
              <a:t>Seminar for Global Engineering </a:t>
            </a:r>
            <a:r>
              <a:rPr lang="en-US" altLang="ja-JP" sz="1200" b="1" dirty="0" err="1" smtClean="0"/>
              <a:t>F2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929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5805</TotalTime>
  <Words>269</Words>
  <Application>Microsoft Office PowerPoint</Application>
  <PresentationFormat>A3 297x420 mm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jiro</dc:creator>
  <cp:lastModifiedBy>yamasita</cp:lastModifiedBy>
  <cp:revision>225</cp:revision>
  <cp:lastPrinted>2016-08-22T05:20:12Z</cp:lastPrinted>
  <dcterms:created xsi:type="dcterms:W3CDTF">2014-11-24T01:01:41Z</dcterms:created>
  <dcterms:modified xsi:type="dcterms:W3CDTF">2016-08-22T05:25:37Z</dcterms:modified>
</cp:coreProperties>
</file>