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0" d="100"/>
          <a:sy n="60" d="100"/>
        </p:scale>
        <p:origin x="920" y="4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912E1-1E64-0347-9D8F-2B65477A03FC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EB9BD-3AA7-424E-890F-6C787EAC8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918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912E1-1E64-0347-9D8F-2B65477A03FC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EB9BD-3AA7-424E-890F-6C787EAC8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6729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912E1-1E64-0347-9D8F-2B65477A03FC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EB9BD-3AA7-424E-890F-6C787EAC8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5826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912E1-1E64-0347-9D8F-2B65477A03FC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EB9BD-3AA7-424E-890F-6C787EAC8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4403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912E1-1E64-0347-9D8F-2B65477A03FC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EB9BD-3AA7-424E-890F-6C787EAC8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113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912E1-1E64-0347-9D8F-2B65477A03FC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EB9BD-3AA7-424E-890F-6C787EAC8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496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912E1-1E64-0347-9D8F-2B65477A03FC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EB9BD-3AA7-424E-890F-6C787EAC8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3217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912E1-1E64-0347-9D8F-2B65477A03FC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EB9BD-3AA7-424E-890F-6C787EAC8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4055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912E1-1E64-0347-9D8F-2B65477A03FC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EB9BD-3AA7-424E-890F-6C787EAC8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218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912E1-1E64-0347-9D8F-2B65477A03FC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EB9BD-3AA7-424E-890F-6C787EAC8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8896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912E1-1E64-0347-9D8F-2B65477A03FC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EB9BD-3AA7-424E-890F-6C787EAC8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7222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912E1-1E64-0347-9D8F-2B65477A03FC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EB9BD-3AA7-424E-890F-6C787EAC8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410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223284" y="2493111"/>
            <a:ext cx="8834045" cy="2661870"/>
          </a:xfrm>
          <a:prstGeom prst="roundRect">
            <a:avLst/>
          </a:prstGeom>
          <a:solidFill>
            <a:srgbClr val="DBEEF4">
              <a:alpha val="47059"/>
            </a:srgbClr>
          </a:solidFill>
          <a:ln w="12700">
            <a:solidFill>
              <a:srgbClr val="0000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明朝"/>
              <a:ea typeface="ＭＳ 明朝"/>
              <a:cs typeface="ＭＳ 明朝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223283" y="1231418"/>
            <a:ext cx="8830121" cy="1190051"/>
          </a:xfrm>
          <a:prstGeom prst="roundRect">
            <a:avLst/>
          </a:prstGeom>
          <a:solidFill>
            <a:srgbClr val="DBEEF4">
              <a:alpha val="47059"/>
            </a:srgbClr>
          </a:solidFill>
          <a:ln w="12700">
            <a:solidFill>
              <a:srgbClr val="0000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明朝"/>
              <a:ea typeface="ＭＳ 明朝"/>
              <a:cs typeface="ＭＳ 明朝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223284" y="5637302"/>
            <a:ext cx="8823294" cy="1094143"/>
          </a:xfrm>
          <a:prstGeom prst="roundRect">
            <a:avLst/>
          </a:prstGeom>
          <a:solidFill>
            <a:srgbClr val="DBEEF4">
              <a:alpha val="47059"/>
            </a:srgbClr>
          </a:solidFill>
          <a:ln w="12700">
            <a:solidFill>
              <a:srgbClr val="0000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明朝"/>
              <a:ea typeface="ＭＳ 明朝"/>
              <a:cs typeface="ＭＳ 明朝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86461" y="1564620"/>
            <a:ext cx="1243087" cy="369332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900" dirty="0">
                <a:latin typeface="ＭＳ 明朝"/>
                <a:ea typeface="ＭＳ 明朝"/>
                <a:cs typeface="ＭＳ 明朝"/>
              </a:rPr>
              <a:t>Seminar for Global</a:t>
            </a:r>
          </a:p>
          <a:p>
            <a:pPr algn="ctr"/>
            <a:r>
              <a:rPr lang="en-US" altLang="ja-JP" sz="900" dirty="0" smtClean="0">
                <a:latin typeface="ＭＳ 明朝"/>
                <a:ea typeface="ＭＳ 明朝"/>
                <a:cs typeface="ＭＳ 明朝"/>
              </a:rPr>
              <a:t>Engineering </a:t>
            </a:r>
            <a:r>
              <a:rPr lang="en-US" altLang="ja-JP" sz="900" dirty="0" err="1" smtClean="0">
                <a:latin typeface="ＭＳ 明朝"/>
                <a:ea typeface="ＭＳ 明朝"/>
                <a:cs typeface="ＭＳ 明朝"/>
              </a:rPr>
              <a:t>S</a:t>
            </a:r>
            <a:r>
              <a:rPr lang="en-US" altLang="ja-JP" sz="900" dirty="0" err="1" smtClean="0">
                <a:latin typeface="ＭＳ 明朝"/>
                <a:ea typeface="ＭＳ 明朝"/>
                <a:cs typeface="ＭＳ 明朝"/>
              </a:rPr>
              <a:t>3</a:t>
            </a:r>
            <a:endParaRPr lang="en-US" altLang="ja-JP" sz="900" dirty="0" smtClean="0">
              <a:latin typeface="ＭＳ 明朝"/>
              <a:ea typeface="ＭＳ 明朝"/>
              <a:cs typeface="ＭＳ 明朝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923591" y="1564620"/>
            <a:ext cx="1243087" cy="369332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900" dirty="0">
                <a:latin typeface="ＭＳ 明朝"/>
                <a:ea typeface="ＭＳ 明朝"/>
                <a:cs typeface="ＭＳ 明朝"/>
              </a:rPr>
              <a:t>Seminar for Global</a:t>
            </a:r>
          </a:p>
          <a:p>
            <a:pPr algn="ctr"/>
            <a:r>
              <a:rPr lang="en-US" altLang="ja-JP" sz="900" dirty="0">
                <a:latin typeface="ＭＳ 明朝"/>
                <a:ea typeface="ＭＳ 明朝"/>
                <a:cs typeface="ＭＳ 明朝"/>
              </a:rPr>
              <a:t>Engineering </a:t>
            </a:r>
            <a:r>
              <a:rPr lang="en-US" altLang="ja-JP" sz="900" dirty="0" err="1" smtClean="0">
                <a:latin typeface="ＭＳ 明朝"/>
                <a:ea typeface="ＭＳ 明朝"/>
                <a:cs typeface="ＭＳ 明朝"/>
              </a:rPr>
              <a:t>F</a:t>
            </a:r>
            <a:r>
              <a:rPr lang="en-US" altLang="ja-JP" sz="900" dirty="0" err="1" smtClean="0">
                <a:latin typeface="ＭＳ 明朝"/>
                <a:ea typeface="ＭＳ 明朝"/>
                <a:cs typeface="ＭＳ 明朝"/>
              </a:rPr>
              <a:t>3</a:t>
            </a:r>
            <a:endParaRPr kumimoji="1" lang="ja-JP" altLang="en-US" sz="900" dirty="0" smtClean="0">
              <a:latin typeface="ＭＳ 明朝"/>
              <a:ea typeface="ＭＳ 明朝"/>
              <a:cs typeface="ＭＳ 明朝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360721" y="1564620"/>
            <a:ext cx="1243087" cy="369332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900" dirty="0">
                <a:latin typeface="ＭＳ 明朝"/>
                <a:ea typeface="ＭＳ 明朝"/>
                <a:cs typeface="ＭＳ 明朝"/>
              </a:rPr>
              <a:t>Seminar for Global</a:t>
            </a:r>
          </a:p>
          <a:p>
            <a:pPr algn="ctr"/>
            <a:r>
              <a:rPr lang="en-US" altLang="ja-JP" sz="900" dirty="0">
                <a:latin typeface="ＭＳ 明朝"/>
                <a:ea typeface="ＭＳ 明朝"/>
                <a:cs typeface="ＭＳ 明朝"/>
              </a:rPr>
              <a:t>Engineering </a:t>
            </a:r>
            <a:r>
              <a:rPr lang="en-US" altLang="ja-JP" sz="900" dirty="0" err="1" smtClean="0">
                <a:latin typeface="ＭＳ 明朝"/>
                <a:ea typeface="ＭＳ 明朝"/>
                <a:cs typeface="ＭＳ 明朝"/>
              </a:rPr>
              <a:t>S</a:t>
            </a:r>
            <a:r>
              <a:rPr lang="en-US" altLang="ja-JP" sz="900" dirty="0" err="1" smtClean="0">
                <a:latin typeface="ＭＳ 明朝"/>
                <a:ea typeface="ＭＳ 明朝"/>
                <a:cs typeface="ＭＳ 明朝"/>
              </a:rPr>
              <a:t>4</a:t>
            </a:r>
            <a:endParaRPr lang="en-US" altLang="ja-JP" sz="900" dirty="0" smtClean="0">
              <a:latin typeface="ＭＳ 明朝"/>
              <a:ea typeface="ＭＳ 明朝"/>
              <a:cs typeface="ＭＳ 明朝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797851" y="1564620"/>
            <a:ext cx="1243087" cy="369332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900" dirty="0">
                <a:latin typeface="ＭＳ 明朝"/>
                <a:ea typeface="ＭＳ 明朝"/>
                <a:cs typeface="ＭＳ 明朝"/>
              </a:rPr>
              <a:t>Seminar for Global</a:t>
            </a:r>
          </a:p>
          <a:p>
            <a:pPr algn="ctr"/>
            <a:r>
              <a:rPr lang="en-US" altLang="ja-JP" sz="900" dirty="0">
                <a:latin typeface="ＭＳ 明朝"/>
                <a:ea typeface="ＭＳ 明朝"/>
                <a:cs typeface="ＭＳ 明朝"/>
              </a:rPr>
              <a:t>Engineering </a:t>
            </a:r>
            <a:r>
              <a:rPr lang="en-US" altLang="ja-JP" sz="900" dirty="0" err="1" smtClean="0">
                <a:latin typeface="ＭＳ 明朝"/>
                <a:ea typeface="ＭＳ 明朝"/>
                <a:cs typeface="ＭＳ 明朝"/>
              </a:rPr>
              <a:t>F</a:t>
            </a:r>
            <a:r>
              <a:rPr lang="en-US" altLang="ja-JP" sz="900" dirty="0" err="1" smtClean="0">
                <a:latin typeface="ＭＳ 明朝"/>
                <a:ea typeface="ＭＳ 明朝"/>
                <a:cs typeface="ＭＳ 明朝"/>
              </a:rPr>
              <a:t>4</a:t>
            </a:r>
            <a:endParaRPr kumimoji="1" lang="ja-JP" altLang="en-US" sz="900" dirty="0" smtClean="0">
              <a:latin typeface="ＭＳ 明朝"/>
              <a:ea typeface="ＭＳ 明朝"/>
              <a:cs typeface="ＭＳ 明朝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234981" y="1564620"/>
            <a:ext cx="1243087" cy="369332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900" dirty="0">
                <a:latin typeface="ＭＳ 明朝"/>
                <a:ea typeface="ＭＳ 明朝"/>
                <a:cs typeface="ＭＳ 明朝"/>
              </a:rPr>
              <a:t>Seminar for Global</a:t>
            </a:r>
          </a:p>
          <a:p>
            <a:pPr algn="ctr"/>
            <a:r>
              <a:rPr lang="en-US" altLang="ja-JP" sz="900" dirty="0">
                <a:latin typeface="ＭＳ 明朝"/>
                <a:ea typeface="ＭＳ 明朝"/>
                <a:cs typeface="ＭＳ 明朝"/>
              </a:rPr>
              <a:t>Engineering </a:t>
            </a:r>
            <a:r>
              <a:rPr lang="en-US" altLang="ja-JP" sz="900" dirty="0" err="1" smtClean="0">
                <a:latin typeface="ＭＳ 明朝"/>
                <a:ea typeface="ＭＳ 明朝"/>
                <a:cs typeface="ＭＳ 明朝"/>
              </a:rPr>
              <a:t>S</a:t>
            </a:r>
            <a:r>
              <a:rPr lang="en-US" altLang="ja-JP" sz="900" dirty="0" err="1" smtClean="0">
                <a:latin typeface="ＭＳ 明朝"/>
                <a:ea typeface="ＭＳ 明朝"/>
                <a:cs typeface="ＭＳ 明朝"/>
              </a:rPr>
              <a:t>5</a:t>
            </a:r>
            <a:endParaRPr kumimoji="1" lang="ja-JP" altLang="en-US" sz="900" dirty="0" smtClean="0">
              <a:latin typeface="ＭＳ 明朝"/>
              <a:ea typeface="ＭＳ 明朝"/>
              <a:cs typeface="ＭＳ 明朝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672109" y="1564620"/>
            <a:ext cx="1243087" cy="369332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900" dirty="0">
                <a:latin typeface="ＭＳ 明朝"/>
                <a:ea typeface="ＭＳ 明朝"/>
                <a:cs typeface="ＭＳ 明朝"/>
              </a:rPr>
              <a:t>Seminar for Global</a:t>
            </a:r>
          </a:p>
          <a:p>
            <a:pPr algn="ctr"/>
            <a:r>
              <a:rPr lang="en-US" altLang="ja-JP" sz="900" dirty="0">
                <a:latin typeface="ＭＳ 明朝"/>
                <a:ea typeface="ＭＳ 明朝"/>
                <a:cs typeface="ＭＳ 明朝"/>
              </a:rPr>
              <a:t>Engineering </a:t>
            </a:r>
            <a:r>
              <a:rPr lang="en-US" altLang="ja-JP" sz="900" dirty="0" err="1" smtClean="0">
                <a:latin typeface="ＭＳ 明朝"/>
                <a:ea typeface="ＭＳ 明朝"/>
                <a:cs typeface="ＭＳ 明朝"/>
              </a:rPr>
              <a:t>F</a:t>
            </a:r>
            <a:r>
              <a:rPr lang="en-US" altLang="ja-JP" sz="900" dirty="0" err="1" smtClean="0">
                <a:latin typeface="ＭＳ 明朝"/>
                <a:ea typeface="ＭＳ 明朝"/>
                <a:cs typeface="ＭＳ 明朝"/>
              </a:rPr>
              <a:t>5</a:t>
            </a:r>
            <a:endParaRPr kumimoji="1" lang="ja-JP" altLang="en-US" sz="900" dirty="0" smtClean="0">
              <a:latin typeface="ＭＳ 明朝"/>
              <a:ea typeface="ＭＳ 明朝"/>
              <a:cs typeface="ＭＳ 明朝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96336" y="3729816"/>
            <a:ext cx="2649931" cy="430887"/>
          </a:xfrm>
          <a:prstGeom prst="rect">
            <a:avLst/>
          </a:prstGeom>
          <a:solidFill>
            <a:srgbClr val="CCFFCC"/>
          </a:solidFill>
          <a:ln w="9525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00" dirty="0">
                <a:latin typeface="ＭＳ 明朝"/>
                <a:ea typeface="ＭＳ 明朝"/>
                <a:cs typeface="ＭＳ 明朝"/>
              </a:rPr>
              <a:t>Advanced Theory of </a:t>
            </a:r>
            <a:r>
              <a:rPr lang="en-US" altLang="ja-JP" sz="1100" dirty="0" err="1">
                <a:latin typeface="ＭＳ 明朝"/>
                <a:ea typeface="ＭＳ 明朝"/>
                <a:cs typeface="ＭＳ 明朝"/>
              </a:rPr>
              <a:t>Cocreation</a:t>
            </a:r>
            <a:endParaRPr lang="en-US" altLang="ja-JP" sz="1100" dirty="0">
              <a:latin typeface="ＭＳ 明朝"/>
              <a:ea typeface="ＭＳ 明朝"/>
              <a:cs typeface="ＭＳ 明朝"/>
            </a:endParaRPr>
          </a:p>
          <a:p>
            <a:pPr algn="ctr"/>
            <a:r>
              <a:rPr lang="en-US" altLang="ja-JP" sz="1100" dirty="0" err="1" smtClean="0">
                <a:latin typeface="ＭＳ 明朝"/>
                <a:ea typeface="ＭＳ 明朝"/>
                <a:cs typeface="ＭＳ 明朝"/>
              </a:rPr>
              <a:t>1A</a:t>
            </a:r>
            <a:r>
              <a:rPr lang="en-US" altLang="ja-JP" sz="1100" dirty="0" smtClean="0">
                <a:latin typeface="ＭＳ 明朝"/>
                <a:ea typeface="ＭＳ 明朝"/>
                <a:cs typeface="ＭＳ 明朝"/>
              </a:rPr>
              <a:t>, </a:t>
            </a:r>
            <a:r>
              <a:rPr lang="en-US" altLang="ja-JP" sz="1100" dirty="0" err="1" smtClean="0">
                <a:latin typeface="ＭＳ 明朝"/>
                <a:ea typeface="ＭＳ 明朝"/>
                <a:cs typeface="ＭＳ 明朝"/>
              </a:rPr>
              <a:t>1B</a:t>
            </a:r>
            <a:r>
              <a:rPr lang="en-US" altLang="ja-JP" sz="1100" dirty="0" smtClean="0">
                <a:latin typeface="ＭＳ 明朝"/>
                <a:ea typeface="ＭＳ 明朝"/>
                <a:cs typeface="ＭＳ 明朝"/>
              </a:rPr>
              <a:t>, </a:t>
            </a:r>
            <a:r>
              <a:rPr lang="en-US" altLang="ja-JP" sz="1100" dirty="0" err="1" smtClean="0">
                <a:latin typeface="ＭＳ 明朝"/>
                <a:ea typeface="ＭＳ 明朝"/>
                <a:cs typeface="ＭＳ 明朝"/>
              </a:rPr>
              <a:t>1C</a:t>
            </a:r>
            <a:r>
              <a:rPr lang="en-US" altLang="ja-JP" sz="1100" dirty="0" smtClean="0">
                <a:latin typeface="ＭＳ 明朝"/>
                <a:ea typeface="ＭＳ 明朝"/>
                <a:cs typeface="ＭＳ 明朝"/>
              </a:rPr>
              <a:t>, </a:t>
            </a:r>
            <a:r>
              <a:rPr lang="en-US" altLang="ja-JP" sz="1100" dirty="0" err="1" smtClean="0">
                <a:latin typeface="ＭＳ 明朝"/>
                <a:ea typeface="ＭＳ 明朝"/>
                <a:cs typeface="ＭＳ 明朝"/>
              </a:rPr>
              <a:t>1D</a:t>
            </a:r>
            <a:endParaRPr kumimoji="1" lang="ja-JP" altLang="en-US" sz="1100" dirty="0" smtClean="0">
              <a:latin typeface="ＭＳ 明朝"/>
              <a:ea typeface="ＭＳ 明朝"/>
              <a:cs typeface="ＭＳ 明朝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28385" y="6018292"/>
            <a:ext cx="8428736" cy="230832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900" dirty="0">
                <a:latin typeface="ＭＳ 明朝"/>
                <a:ea typeface="ＭＳ 明朝"/>
                <a:cs typeface="ＭＳ 明朝"/>
              </a:rPr>
              <a:t>Humanities and social science courses</a:t>
            </a:r>
            <a:endParaRPr kumimoji="1" lang="ja-JP" altLang="en-US" sz="900" dirty="0" smtClean="0">
              <a:latin typeface="ＭＳ 明朝"/>
              <a:ea typeface="ＭＳ 明朝"/>
              <a:cs typeface="ＭＳ 明朝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33794" y="6377995"/>
            <a:ext cx="8428736" cy="230832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900" dirty="0">
                <a:latin typeface="ＭＳ 明朝"/>
                <a:ea typeface="ＭＳ 明朝"/>
                <a:cs typeface="ＭＳ 明朝"/>
              </a:rPr>
              <a:t>Career development courses</a:t>
            </a:r>
            <a:endParaRPr kumimoji="1" lang="ja-JP" altLang="en-US" sz="900" dirty="0" smtClean="0">
              <a:latin typeface="ＭＳ 明朝"/>
              <a:ea typeface="ＭＳ 明朝"/>
              <a:cs typeface="ＭＳ 明朝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297057" y="5646327"/>
            <a:ext cx="2864887" cy="2616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ja-JP" sz="1100" dirty="0">
                <a:latin typeface="ＭＳ 明朝"/>
                <a:ea typeface="ＭＳ 明朝"/>
                <a:cs typeface="ＭＳ 明朝"/>
              </a:rPr>
              <a:t>Liberal arts and basic science courses</a:t>
            </a:r>
            <a:endParaRPr kumimoji="1" lang="ja-JP" altLang="en-US" sz="1100" dirty="0">
              <a:latin typeface="ＭＳ 明朝"/>
              <a:ea typeface="ＭＳ 明朝"/>
              <a:cs typeface="ＭＳ 明朝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048327" y="1272407"/>
            <a:ext cx="1383712" cy="2616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ja-JP" sz="1100" dirty="0" smtClean="0">
                <a:latin typeface="ＭＳ 明朝"/>
                <a:ea typeface="ＭＳ 明朝"/>
                <a:cs typeface="ＭＳ 明朝"/>
              </a:rPr>
              <a:t>Research seminars</a:t>
            </a:r>
            <a:endParaRPr kumimoji="1" lang="ja-JP" altLang="en-US" sz="1100" dirty="0">
              <a:latin typeface="ＭＳ 明朝"/>
              <a:ea typeface="ＭＳ 明朝"/>
              <a:cs typeface="ＭＳ 明朝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903720" y="2517842"/>
            <a:ext cx="1947969" cy="2616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ja-JP" sz="1100" dirty="0" smtClean="0">
                <a:latin typeface="ＭＳ 明朝"/>
                <a:ea typeface="ＭＳ 明朝"/>
                <a:cs typeface="ＭＳ 明朝"/>
              </a:rPr>
              <a:t>Research related courses</a:t>
            </a:r>
            <a:endParaRPr kumimoji="1" lang="ja-JP" altLang="en-US" sz="1100" dirty="0">
              <a:latin typeface="ＭＳ 明朝"/>
              <a:ea typeface="ＭＳ 明朝"/>
              <a:cs typeface="ＭＳ 明朝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796364" y="505714"/>
            <a:ext cx="1749714" cy="26119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50" dirty="0"/>
              <a:t>Required</a:t>
            </a:r>
            <a:endParaRPr kumimoji="1" lang="ja-JP" altLang="en-US" sz="1050" dirty="0">
              <a:latin typeface="ＭＳ 明朝"/>
              <a:ea typeface="ＭＳ 明朝"/>
              <a:cs typeface="ＭＳ 明朝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797851" y="509046"/>
            <a:ext cx="1802096" cy="253916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1050" dirty="0"/>
              <a:t>Restricted </a:t>
            </a:r>
            <a:r>
              <a:rPr lang="en-US" altLang="ja-JP" sz="1050" dirty="0" smtClean="0"/>
              <a:t>elective</a:t>
            </a:r>
            <a:r>
              <a:rPr lang="ja-JP" altLang="en-US" sz="1050" dirty="0"/>
              <a:t> </a:t>
            </a:r>
            <a:r>
              <a:rPr lang="en-US" altLang="ja-JP" sz="1050" dirty="0" smtClean="0"/>
              <a:t>or elective</a:t>
            </a:r>
            <a:endParaRPr kumimoji="1" lang="ja-JP" altLang="en-US" sz="1050" dirty="0">
              <a:latin typeface="ＭＳ 明朝"/>
              <a:ea typeface="ＭＳ 明朝"/>
              <a:cs typeface="ＭＳ 明朝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73480" y="2851093"/>
            <a:ext cx="2680218" cy="415498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50" dirty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Advanced Theory of Teaching</a:t>
            </a:r>
          </a:p>
          <a:p>
            <a:pPr algn="ctr"/>
            <a:r>
              <a:rPr lang="en-US" altLang="ja-JP" sz="1050" dirty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Method </a:t>
            </a:r>
            <a:r>
              <a:rPr lang="en-US" altLang="ja-JP" sz="1050" dirty="0" err="1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1A</a:t>
            </a:r>
            <a:r>
              <a:rPr lang="en-US" altLang="ja-JP" sz="1050" dirty="0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, </a:t>
            </a:r>
            <a:r>
              <a:rPr lang="en-US" altLang="ja-JP" sz="1050" dirty="0" err="1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1B</a:t>
            </a:r>
            <a:r>
              <a:rPr lang="en-US" altLang="ja-JP" sz="1050" dirty="0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, </a:t>
            </a:r>
            <a:r>
              <a:rPr lang="en-US" altLang="ja-JP" sz="1050" dirty="0" err="1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1C</a:t>
            </a:r>
            <a:r>
              <a:rPr lang="en-US" altLang="ja-JP" sz="1050" dirty="0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, </a:t>
            </a:r>
            <a:r>
              <a:rPr lang="en-US" altLang="ja-JP" sz="1050" dirty="0" err="1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1D</a:t>
            </a:r>
            <a:endParaRPr kumimoji="1" lang="ja-JP" altLang="en-US" sz="1050" dirty="0">
              <a:latin typeface="ＭＳ 明朝"/>
              <a:ea typeface="ＭＳ 明朝"/>
              <a:cs typeface="ＭＳ 明朝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381876" y="2851093"/>
            <a:ext cx="2646082" cy="415498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50" dirty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Advanced Theory of Teaching</a:t>
            </a:r>
          </a:p>
          <a:p>
            <a:pPr algn="ctr"/>
            <a:r>
              <a:rPr lang="en-US" altLang="ja-JP" sz="1050" dirty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Method </a:t>
            </a:r>
            <a:r>
              <a:rPr lang="en-US" altLang="ja-JP" sz="1050" dirty="0" err="1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2A</a:t>
            </a:r>
            <a:r>
              <a:rPr lang="en-US" altLang="ja-JP" sz="1050" dirty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, </a:t>
            </a:r>
            <a:r>
              <a:rPr lang="en-US" altLang="ja-JP" sz="1050" dirty="0" err="1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2B</a:t>
            </a:r>
            <a:r>
              <a:rPr lang="en-US" altLang="ja-JP" sz="1050" dirty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, </a:t>
            </a:r>
            <a:r>
              <a:rPr lang="en-US" altLang="ja-JP" sz="1050" dirty="0" err="1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2C</a:t>
            </a:r>
            <a:r>
              <a:rPr lang="en-US" altLang="ja-JP" sz="1050" dirty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, </a:t>
            </a:r>
            <a:r>
              <a:rPr lang="en-US" altLang="ja-JP" sz="1050" dirty="0" err="1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2D</a:t>
            </a:r>
            <a:endParaRPr lang="ja-JP" altLang="en-US" sz="1050" dirty="0">
              <a:latin typeface="ＭＳ 明朝"/>
              <a:ea typeface="ＭＳ 明朝"/>
              <a:cs typeface="ＭＳ 明朝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6221996" y="2851093"/>
            <a:ext cx="2680220" cy="415498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50" dirty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Advanced Theory of Teaching</a:t>
            </a:r>
          </a:p>
          <a:p>
            <a:pPr algn="ctr"/>
            <a:r>
              <a:rPr lang="en-US" altLang="ja-JP" sz="1050" dirty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Method </a:t>
            </a:r>
            <a:r>
              <a:rPr lang="en-US" altLang="ja-JP" sz="1050" dirty="0" err="1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3A</a:t>
            </a:r>
            <a:r>
              <a:rPr lang="en-US" altLang="ja-JP" sz="1050" dirty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, </a:t>
            </a:r>
            <a:r>
              <a:rPr lang="en-US" altLang="ja-JP" sz="1050" dirty="0" err="1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3B</a:t>
            </a:r>
            <a:r>
              <a:rPr lang="en-US" altLang="ja-JP" sz="1050" dirty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, </a:t>
            </a:r>
            <a:r>
              <a:rPr lang="en-US" altLang="ja-JP" sz="1050" dirty="0" err="1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3C</a:t>
            </a:r>
            <a:r>
              <a:rPr lang="en-US" altLang="ja-JP" sz="1050" dirty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, </a:t>
            </a:r>
            <a:r>
              <a:rPr lang="en-US" altLang="ja-JP" sz="1050" dirty="0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3D</a:t>
            </a:r>
            <a:endParaRPr lang="ja-JP" altLang="en-US" sz="1050" dirty="0">
              <a:latin typeface="ＭＳ 明朝"/>
              <a:ea typeface="ＭＳ 明朝"/>
              <a:cs typeface="ＭＳ 明朝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96336" y="4192550"/>
            <a:ext cx="2649931" cy="415498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50" dirty="0">
                <a:latin typeface="ＭＳ 明朝"/>
                <a:ea typeface="ＭＳ 明朝"/>
                <a:cs typeface="ＭＳ 明朝"/>
              </a:rPr>
              <a:t>Practice in Company </a:t>
            </a:r>
            <a:r>
              <a:rPr lang="en-US" altLang="ja-JP" sz="1050" dirty="0" err="1" smtClean="0">
                <a:latin typeface="ＭＳ 明朝"/>
                <a:ea typeface="ＭＳ 明朝"/>
                <a:cs typeface="ＭＳ 明朝"/>
              </a:rPr>
              <a:t>1A</a:t>
            </a:r>
            <a:r>
              <a:rPr lang="en-US" altLang="ja-JP" sz="1050" dirty="0" smtClean="0">
                <a:latin typeface="ＭＳ 明朝"/>
                <a:ea typeface="ＭＳ 明朝"/>
                <a:cs typeface="ＭＳ 明朝"/>
              </a:rPr>
              <a:t>, </a:t>
            </a:r>
            <a:r>
              <a:rPr lang="en-US" altLang="ja-JP" sz="1050" dirty="0" err="1" smtClean="0">
                <a:latin typeface="ＭＳ 明朝"/>
                <a:ea typeface="ＭＳ 明朝"/>
                <a:cs typeface="ＭＳ 明朝"/>
              </a:rPr>
              <a:t>1B</a:t>
            </a:r>
            <a:r>
              <a:rPr lang="en-US" altLang="ja-JP" sz="1050" dirty="0" smtClean="0">
                <a:latin typeface="ＭＳ 明朝"/>
                <a:ea typeface="ＭＳ 明朝"/>
                <a:cs typeface="ＭＳ 明朝"/>
              </a:rPr>
              <a:t>, </a:t>
            </a:r>
            <a:r>
              <a:rPr lang="en-US" altLang="ja-JP" sz="1050" dirty="0" err="1" smtClean="0">
                <a:latin typeface="ＭＳ 明朝"/>
                <a:ea typeface="ＭＳ 明朝"/>
                <a:cs typeface="ＭＳ 明朝"/>
              </a:rPr>
              <a:t>1C</a:t>
            </a:r>
            <a:r>
              <a:rPr lang="en-US" altLang="ja-JP" sz="1050" dirty="0" smtClean="0">
                <a:latin typeface="ＭＳ 明朝"/>
                <a:ea typeface="ＭＳ 明朝"/>
                <a:cs typeface="ＭＳ 明朝"/>
              </a:rPr>
              <a:t>, </a:t>
            </a:r>
            <a:r>
              <a:rPr lang="en-US" altLang="ja-JP" sz="1050" dirty="0" err="1" smtClean="0">
                <a:latin typeface="ＭＳ 明朝"/>
                <a:ea typeface="ＭＳ 明朝"/>
                <a:cs typeface="ＭＳ 明朝"/>
              </a:rPr>
              <a:t>1D</a:t>
            </a:r>
            <a:endParaRPr lang="en-US" altLang="ja-JP" sz="1050" dirty="0">
              <a:latin typeface="ＭＳ 明朝"/>
              <a:ea typeface="ＭＳ 明朝"/>
              <a:cs typeface="ＭＳ 明朝"/>
            </a:endParaRPr>
          </a:p>
          <a:p>
            <a:pPr algn="ctr"/>
            <a:r>
              <a:rPr lang="en-US" altLang="ja-JP" sz="1050" dirty="0">
                <a:latin typeface="ＭＳ 明朝"/>
                <a:ea typeface="ＭＳ 明朝"/>
                <a:cs typeface="ＭＳ 明朝"/>
              </a:rPr>
              <a:t>(Global </a:t>
            </a:r>
            <a:r>
              <a:rPr lang="en-US" altLang="ja-JP" sz="1050" dirty="0" smtClean="0">
                <a:latin typeface="ＭＳ 明朝"/>
                <a:ea typeface="ＭＳ 明朝"/>
                <a:cs typeface="ＭＳ 明朝"/>
              </a:rPr>
              <a:t>Engineering)</a:t>
            </a:r>
            <a:endParaRPr kumimoji="1" lang="ja-JP" altLang="en-US" sz="1050" dirty="0">
              <a:latin typeface="ＭＳ 明朝"/>
              <a:ea typeface="ＭＳ 明朝"/>
              <a:cs typeface="ＭＳ 明朝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96335" y="4647913"/>
            <a:ext cx="2649931" cy="415498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50" dirty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Global Engineering </a:t>
            </a:r>
            <a:r>
              <a:rPr lang="en-US" altLang="ja-JP" sz="1050" dirty="0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Off-Campus </a:t>
            </a:r>
            <a:r>
              <a:rPr lang="en-US" altLang="ja-JP" sz="1050" dirty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Project </a:t>
            </a:r>
            <a:r>
              <a:rPr lang="en-US" altLang="ja-JP" sz="1050" dirty="0" err="1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1A</a:t>
            </a:r>
            <a:r>
              <a:rPr lang="en-US" altLang="ja-JP" sz="1050" dirty="0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, </a:t>
            </a:r>
            <a:r>
              <a:rPr lang="en-US" altLang="ja-JP" sz="1050" dirty="0" err="1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1B</a:t>
            </a:r>
            <a:r>
              <a:rPr lang="en-US" altLang="ja-JP" sz="1050" dirty="0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, </a:t>
            </a:r>
            <a:r>
              <a:rPr lang="en-US" altLang="ja-JP" sz="1050" dirty="0" err="1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1C</a:t>
            </a:r>
            <a:r>
              <a:rPr lang="en-US" altLang="ja-JP" sz="1050" dirty="0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, </a:t>
            </a:r>
            <a:r>
              <a:rPr lang="en-US" altLang="ja-JP" sz="1050" dirty="0" err="1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1D</a:t>
            </a:r>
            <a:endParaRPr kumimoji="1" lang="ja-JP" altLang="en-US" sz="105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96336" y="845275"/>
            <a:ext cx="543462" cy="276999"/>
          </a:xfrm>
          <a:prstGeom prst="rect">
            <a:avLst/>
          </a:prstGeom>
          <a:noFill/>
          <a:ln w="9525" cmpd="sng">
            <a:solidFill>
              <a:schemeClr val="tx1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ja-JP" altLang="en-US" sz="1200" dirty="0" smtClean="0"/>
              <a:t>１①</a:t>
            </a:r>
            <a:endParaRPr kumimoji="1" lang="ja-JP" altLang="en-US" sz="12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160709" y="845275"/>
            <a:ext cx="543462" cy="276999"/>
          </a:xfrm>
          <a:prstGeom prst="rect">
            <a:avLst/>
          </a:prstGeom>
          <a:noFill/>
          <a:ln w="9525" cmpd="sng">
            <a:solidFill>
              <a:schemeClr val="tx1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ja-JP" altLang="en-US" sz="1200" dirty="0" smtClean="0"/>
              <a:t>１②</a:t>
            </a:r>
            <a:endParaRPr kumimoji="1" lang="ja-JP" altLang="en-US" sz="12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923591" y="845275"/>
            <a:ext cx="543462" cy="276999"/>
          </a:xfrm>
          <a:prstGeom prst="rect">
            <a:avLst/>
          </a:prstGeom>
          <a:noFill/>
          <a:ln w="9525" cmpd="sng">
            <a:solidFill>
              <a:schemeClr val="tx1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ja-JP" altLang="en-US" sz="1200" dirty="0" smtClean="0"/>
              <a:t>１③</a:t>
            </a:r>
            <a:endParaRPr kumimoji="1" lang="ja-JP" altLang="en-US" sz="1200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602804" y="845275"/>
            <a:ext cx="543462" cy="276999"/>
          </a:xfrm>
          <a:prstGeom prst="rect">
            <a:avLst/>
          </a:prstGeom>
          <a:noFill/>
          <a:ln w="9525" cmpd="sng">
            <a:solidFill>
              <a:schemeClr val="tx1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ja-JP" altLang="en-US" sz="1200" dirty="0" smtClean="0"/>
              <a:t>１④</a:t>
            </a:r>
            <a:endParaRPr kumimoji="1" lang="ja-JP" altLang="en-US" sz="1200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3360258" y="845275"/>
            <a:ext cx="543462" cy="276999"/>
          </a:xfrm>
          <a:prstGeom prst="rect">
            <a:avLst/>
          </a:prstGeom>
          <a:noFill/>
          <a:ln w="9525" cmpd="sng">
            <a:solidFill>
              <a:schemeClr val="tx1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ja-JP" altLang="en-US" sz="1200" dirty="0" smtClean="0"/>
              <a:t>２①</a:t>
            </a:r>
            <a:endParaRPr kumimoji="1" lang="ja-JP" altLang="en-US" sz="1200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4024631" y="845275"/>
            <a:ext cx="543462" cy="276999"/>
          </a:xfrm>
          <a:prstGeom prst="rect">
            <a:avLst/>
          </a:prstGeom>
          <a:noFill/>
          <a:ln w="9525" cmpd="sng">
            <a:solidFill>
              <a:schemeClr val="tx1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ja-JP" altLang="en-US" sz="1200" dirty="0" smtClean="0"/>
              <a:t>２②</a:t>
            </a:r>
            <a:endParaRPr kumimoji="1" lang="ja-JP" altLang="en-US" sz="1200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4787513" y="845275"/>
            <a:ext cx="543462" cy="276999"/>
          </a:xfrm>
          <a:prstGeom prst="rect">
            <a:avLst/>
          </a:prstGeom>
          <a:noFill/>
          <a:ln w="9525" cmpd="sng">
            <a:solidFill>
              <a:schemeClr val="tx1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ja-JP" altLang="en-US" sz="1200" dirty="0" smtClean="0"/>
              <a:t>２③</a:t>
            </a:r>
            <a:endParaRPr kumimoji="1" lang="ja-JP" altLang="en-US" sz="1200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5466726" y="845275"/>
            <a:ext cx="543462" cy="276999"/>
          </a:xfrm>
          <a:prstGeom prst="rect">
            <a:avLst/>
          </a:prstGeom>
          <a:noFill/>
          <a:ln w="9525" cmpd="sng">
            <a:solidFill>
              <a:schemeClr val="tx1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ja-JP" altLang="en-US" sz="1200" dirty="0" smtClean="0"/>
              <a:t>２④</a:t>
            </a:r>
            <a:endParaRPr kumimoji="1" lang="ja-JP" altLang="en-US" sz="1200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6244854" y="845275"/>
            <a:ext cx="543462" cy="276999"/>
          </a:xfrm>
          <a:prstGeom prst="rect">
            <a:avLst/>
          </a:prstGeom>
          <a:noFill/>
          <a:ln w="9525" cmpd="sng">
            <a:solidFill>
              <a:schemeClr val="tx1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ja-JP" altLang="en-US" sz="1200" dirty="0" smtClean="0"/>
              <a:t>３①</a:t>
            </a:r>
            <a:endParaRPr kumimoji="1" lang="ja-JP" altLang="en-US" sz="1200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909227" y="845275"/>
            <a:ext cx="543462" cy="276999"/>
          </a:xfrm>
          <a:prstGeom prst="rect">
            <a:avLst/>
          </a:prstGeom>
          <a:noFill/>
          <a:ln w="9525" cmpd="sng">
            <a:solidFill>
              <a:schemeClr val="tx1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ja-JP" altLang="en-US" sz="1200" dirty="0" smtClean="0"/>
              <a:t>３②</a:t>
            </a:r>
            <a:endParaRPr kumimoji="1" lang="ja-JP" altLang="en-US" sz="1200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7672109" y="845275"/>
            <a:ext cx="543462" cy="276999"/>
          </a:xfrm>
          <a:prstGeom prst="rect">
            <a:avLst/>
          </a:prstGeom>
          <a:noFill/>
          <a:ln w="9525" cmpd="sng">
            <a:solidFill>
              <a:schemeClr val="tx1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ja-JP" altLang="en-US" sz="1200" dirty="0" smtClean="0"/>
              <a:t>３③</a:t>
            </a:r>
            <a:endParaRPr kumimoji="1" lang="ja-JP" altLang="en-US" sz="1200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8351322" y="845275"/>
            <a:ext cx="543462" cy="276999"/>
          </a:xfrm>
          <a:prstGeom prst="rect">
            <a:avLst/>
          </a:prstGeom>
          <a:noFill/>
          <a:ln w="9525" cmpd="sng">
            <a:solidFill>
              <a:schemeClr val="tx1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ja-JP" altLang="en-US" sz="1200" dirty="0" smtClean="0"/>
              <a:t>３④</a:t>
            </a:r>
            <a:endParaRPr kumimoji="1" lang="ja-JP" altLang="en-US" sz="1200" dirty="0"/>
          </a:p>
        </p:txBody>
      </p:sp>
      <p:sp>
        <p:nvSpPr>
          <p:cNvPr id="65" name="右矢印 64"/>
          <p:cNvSpPr/>
          <p:nvPr/>
        </p:nvSpPr>
        <p:spPr>
          <a:xfrm>
            <a:off x="381524" y="1893392"/>
            <a:ext cx="8736596" cy="55916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High level ability of research of special field</a:t>
            </a:r>
            <a:endParaRPr kumimoji="1" lang="ja-JP" altLang="en-US" dirty="0"/>
          </a:p>
        </p:txBody>
      </p:sp>
      <p:sp>
        <p:nvSpPr>
          <p:cNvPr id="47" name="右矢印 46"/>
          <p:cNvSpPr/>
          <p:nvPr/>
        </p:nvSpPr>
        <p:spPr>
          <a:xfrm>
            <a:off x="389679" y="3214501"/>
            <a:ext cx="8754321" cy="55916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Concrete ability of research and skills of education</a:t>
            </a:r>
            <a:endParaRPr kumimoji="1" lang="ja-JP" altLang="en-US" dirty="0"/>
          </a:p>
        </p:txBody>
      </p:sp>
      <p:sp>
        <p:nvSpPr>
          <p:cNvPr id="48" name="右矢印 47"/>
          <p:cNvSpPr/>
          <p:nvPr/>
        </p:nvSpPr>
        <p:spPr>
          <a:xfrm>
            <a:off x="381524" y="5103276"/>
            <a:ext cx="8754321" cy="55916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Flexible </a:t>
            </a:r>
            <a:r>
              <a:rPr lang="en-US" altLang="ja-JP" dirty="0" err="1" smtClean="0"/>
              <a:t>cocreation</a:t>
            </a:r>
            <a:r>
              <a:rPr lang="en-US" altLang="ja-JP" dirty="0" smtClean="0"/>
              <a:t> ability with society</a:t>
            </a:r>
            <a:endParaRPr kumimoji="1" lang="ja-JP" altLang="en-US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3381877" y="3734109"/>
            <a:ext cx="2649931" cy="430887"/>
          </a:xfrm>
          <a:prstGeom prst="rect">
            <a:avLst/>
          </a:prstGeom>
          <a:solidFill>
            <a:srgbClr val="CCFFCC"/>
          </a:solidFill>
          <a:ln w="9525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00" dirty="0">
                <a:latin typeface="ＭＳ 明朝"/>
                <a:ea typeface="ＭＳ 明朝"/>
                <a:cs typeface="ＭＳ 明朝"/>
              </a:rPr>
              <a:t>Advanced Theory of </a:t>
            </a:r>
            <a:r>
              <a:rPr lang="en-US" altLang="ja-JP" sz="1100" dirty="0" err="1">
                <a:latin typeface="ＭＳ 明朝"/>
                <a:ea typeface="ＭＳ 明朝"/>
                <a:cs typeface="ＭＳ 明朝"/>
              </a:rPr>
              <a:t>Cocreation</a:t>
            </a:r>
            <a:endParaRPr lang="en-US" altLang="ja-JP" sz="1100" dirty="0">
              <a:latin typeface="ＭＳ 明朝"/>
              <a:ea typeface="ＭＳ 明朝"/>
              <a:cs typeface="ＭＳ 明朝"/>
            </a:endParaRPr>
          </a:p>
          <a:p>
            <a:pPr algn="ctr"/>
            <a:r>
              <a:rPr lang="en-US" altLang="ja-JP" sz="1100" dirty="0" err="1" smtClean="0">
                <a:latin typeface="ＭＳ 明朝"/>
                <a:ea typeface="ＭＳ 明朝"/>
                <a:cs typeface="ＭＳ 明朝"/>
              </a:rPr>
              <a:t>1A</a:t>
            </a:r>
            <a:r>
              <a:rPr lang="en-US" altLang="ja-JP" sz="1100" dirty="0" smtClean="0">
                <a:latin typeface="ＭＳ 明朝"/>
                <a:ea typeface="ＭＳ 明朝"/>
                <a:cs typeface="ＭＳ 明朝"/>
              </a:rPr>
              <a:t>, </a:t>
            </a:r>
            <a:r>
              <a:rPr lang="en-US" altLang="ja-JP" sz="1100" dirty="0" err="1" smtClean="0">
                <a:latin typeface="ＭＳ 明朝"/>
                <a:ea typeface="ＭＳ 明朝"/>
                <a:cs typeface="ＭＳ 明朝"/>
              </a:rPr>
              <a:t>1B</a:t>
            </a:r>
            <a:r>
              <a:rPr lang="en-US" altLang="ja-JP" sz="1100" dirty="0" smtClean="0">
                <a:latin typeface="ＭＳ 明朝"/>
                <a:ea typeface="ＭＳ 明朝"/>
                <a:cs typeface="ＭＳ 明朝"/>
              </a:rPr>
              <a:t>, </a:t>
            </a:r>
            <a:r>
              <a:rPr lang="en-US" altLang="ja-JP" sz="1100" dirty="0" err="1" smtClean="0">
                <a:latin typeface="ＭＳ 明朝"/>
                <a:ea typeface="ＭＳ 明朝"/>
                <a:cs typeface="ＭＳ 明朝"/>
              </a:rPr>
              <a:t>1C</a:t>
            </a:r>
            <a:r>
              <a:rPr lang="en-US" altLang="ja-JP" sz="1100" dirty="0" smtClean="0">
                <a:latin typeface="ＭＳ 明朝"/>
                <a:ea typeface="ＭＳ 明朝"/>
                <a:cs typeface="ＭＳ 明朝"/>
              </a:rPr>
              <a:t>, </a:t>
            </a:r>
            <a:r>
              <a:rPr lang="en-US" altLang="ja-JP" sz="1100" dirty="0" err="1" smtClean="0">
                <a:latin typeface="ＭＳ 明朝"/>
                <a:ea typeface="ＭＳ 明朝"/>
                <a:cs typeface="ＭＳ 明朝"/>
              </a:rPr>
              <a:t>1D</a:t>
            </a:r>
            <a:endParaRPr kumimoji="1" lang="ja-JP" altLang="en-US" sz="1100" dirty="0" smtClean="0">
              <a:latin typeface="ＭＳ 明朝"/>
              <a:ea typeface="ＭＳ 明朝"/>
              <a:cs typeface="ＭＳ 明朝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3381877" y="4196843"/>
            <a:ext cx="2649931" cy="415498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50" dirty="0">
                <a:latin typeface="ＭＳ 明朝"/>
                <a:ea typeface="ＭＳ 明朝"/>
                <a:cs typeface="ＭＳ 明朝"/>
              </a:rPr>
              <a:t>Practice in Company </a:t>
            </a:r>
            <a:r>
              <a:rPr lang="en-US" altLang="ja-JP" sz="1050" dirty="0" err="1" smtClean="0">
                <a:latin typeface="ＭＳ 明朝"/>
                <a:ea typeface="ＭＳ 明朝"/>
                <a:cs typeface="ＭＳ 明朝"/>
              </a:rPr>
              <a:t>1A</a:t>
            </a:r>
            <a:r>
              <a:rPr lang="en-US" altLang="ja-JP" sz="1050" dirty="0" smtClean="0">
                <a:latin typeface="ＭＳ 明朝"/>
                <a:ea typeface="ＭＳ 明朝"/>
                <a:cs typeface="ＭＳ 明朝"/>
              </a:rPr>
              <a:t>, </a:t>
            </a:r>
            <a:r>
              <a:rPr lang="en-US" altLang="ja-JP" sz="1050" dirty="0" err="1" smtClean="0">
                <a:latin typeface="ＭＳ 明朝"/>
                <a:ea typeface="ＭＳ 明朝"/>
                <a:cs typeface="ＭＳ 明朝"/>
              </a:rPr>
              <a:t>1B</a:t>
            </a:r>
            <a:r>
              <a:rPr lang="en-US" altLang="ja-JP" sz="1050" dirty="0" smtClean="0">
                <a:latin typeface="ＭＳ 明朝"/>
                <a:ea typeface="ＭＳ 明朝"/>
                <a:cs typeface="ＭＳ 明朝"/>
              </a:rPr>
              <a:t>, </a:t>
            </a:r>
            <a:r>
              <a:rPr lang="en-US" altLang="ja-JP" sz="1050" dirty="0" err="1" smtClean="0">
                <a:latin typeface="ＭＳ 明朝"/>
                <a:ea typeface="ＭＳ 明朝"/>
                <a:cs typeface="ＭＳ 明朝"/>
              </a:rPr>
              <a:t>1C</a:t>
            </a:r>
            <a:r>
              <a:rPr lang="en-US" altLang="ja-JP" sz="1050" dirty="0" smtClean="0">
                <a:latin typeface="ＭＳ 明朝"/>
                <a:ea typeface="ＭＳ 明朝"/>
                <a:cs typeface="ＭＳ 明朝"/>
              </a:rPr>
              <a:t>, </a:t>
            </a:r>
            <a:r>
              <a:rPr lang="en-US" altLang="ja-JP" sz="1050" dirty="0" err="1" smtClean="0">
                <a:latin typeface="ＭＳ 明朝"/>
                <a:ea typeface="ＭＳ 明朝"/>
                <a:cs typeface="ＭＳ 明朝"/>
              </a:rPr>
              <a:t>1D</a:t>
            </a:r>
            <a:endParaRPr lang="en-US" altLang="ja-JP" sz="1050" dirty="0">
              <a:latin typeface="ＭＳ 明朝"/>
              <a:ea typeface="ＭＳ 明朝"/>
              <a:cs typeface="ＭＳ 明朝"/>
            </a:endParaRPr>
          </a:p>
          <a:p>
            <a:pPr algn="ctr"/>
            <a:r>
              <a:rPr lang="en-US" altLang="ja-JP" sz="1050" dirty="0">
                <a:latin typeface="ＭＳ 明朝"/>
                <a:ea typeface="ＭＳ 明朝"/>
                <a:cs typeface="ＭＳ 明朝"/>
              </a:rPr>
              <a:t>(Global </a:t>
            </a:r>
            <a:r>
              <a:rPr lang="en-US" altLang="ja-JP" sz="1050" dirty="0" smtClean="0">
                <a:latin typeface="ＭＳ 明朝"/>
                <a:ea typeface="ＭＳ 明朝"/>
                <a:cs typeface="ＭＳ 明朝"/>
              </a:rPr>
              <a:t>Engineering)</a:t>
            </a:r>
            <a:endParaRPr kumimoji="1" lang="ja-JP" altLang="en-US" sz="1050" dirty="0">
              <a:latin typeface="ＭＳ 明朝"/>
              <a:ea typeface="ＭＳ 明朝"/>
              <a:cs typeface="ＭＳ 明朝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3381876" y="4652206"/>
            <a:ext cx="2649931" cy="415498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50" dirty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Global Engineering </a:t>
            </a:r>
            <a:r>
              <a:rPr lang="en-US" altLang="ja-JP" sz="1050" dirty="0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Off-Campus </a:t>
            </a:r>
            <a:r>
              <a:rPr lang="en-US" altLang="ja-JP" sz="1050" dirty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Project </a:t>
            </a:r>
            <a:r>
              <a:rPr lang="en-US" altLang="ja-JP" sz="1050" dirty="0" err="1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1A</a:t>
            </a:r>
            <a:r>
              <a:rPr lang="en-US" altLang="ja-JP" sz="1050" dirty="0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, </a:t>
            </a:r>
            <a:r>
              <a:rPr lang="en-US" altLang="ja-JP" sz="1050" dirty="0" err="1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1B</a:t>
            </a:r>
            <a:r>
              <a:rPr lang="en-US" altLang="ja-JP" sz="1050" dirty="0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, </a:t>
            </a:r>
            <a:r>
              <a:rPr lang="en-US" altLang="ja-JP" sz="1050" dirty="0" err="1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1C</a:t>
            </a:r>
            <a:r>
              <a:rPr lang="en-US" altLang="ja-JP" sz="1050" dirty="0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, </a:t>
            </a:r>
            <a:r>
              <a:rPr lang="en-US" altLang="ja-JP" sz="1050" dirty="0" err="1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1D</a:t>
            </a:r>
            <a:endParaRPr kumimoji="1" lang="ja-JP" altLang="en-US" sz="1050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6221996" y="3734906"/>
            <a:ext cx="2649931" cy="430887"/>
          </a:xfrm>
          <a:prstGeom prst="rect">
            <a:avLst/>
          </a:prstGeom>
          <a:solidFill>
            <a:srgbClr val="CCFFCC"/>
          </a:solidFill>
          <a:ln w="9525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00" dirty="0">
                <a:latin typeface="ＭＳ 明朝"/>
                <a:ea typeface="ＭＳ 明朝"/>
                <a:cs typeface="ＭＳ 明朝"/>
              </a:rPr>
              <a:t>Advanced Theory of </a:t>
            </a:r>
            <a:r>
              <a:rPr lang="en-US" altLang="ja-JP" sz="1100" dirty="0" err="1">
                <a:latin typeface="ＭＳ 明朝"/>
                <a:ea typeface="ＭＳ 明朝"/>
                <a:cs typeface="ＭＳ 明朝"/>
              </a:rPr>
              <a:t>Cocreation</a:t>
            </a:r>
            <a:endParaRPr lang="en-US" altLang="ja-JP" sz="1100" dirty="0">
              <a:latin typeface="ＭＳ 明朝"/>
              <a:ea typeface="ＭＳ 明朝"/>
              <a:cs typeface="ＭＳ 明朝"/>
            </a:endParaRPr>
          </a:p>
          <a:p>
            <a:pPr algn="ctr"/>
            <a:r>
              <a:rPr lang="en-US" altLang="ja-JP" sz="1100" dirty="0" err="1" smtClean="0">
                <a:latin typeface="ＭＳ 明朝"/>
                <a:ea typeface="ＭＳ 明朝"/>
                <a:cs typeface="ＭＳ 明朝"/>
              </a:rPr>
              <a:t>1A</a:t>
            </a:r>
            <a:r>
              <a:rPr lang="en-US" altLang="ja-JP" sz="1100" dirty="0" smtClean="0">
                <a:latin typeface="ＭＳ 明朝"/>
                <a:ea typeface="ＭＳ 明朝"/>
                <a:cs typeface="ＭＳ 明朝"/>
              </a:rPr>
              <a:t>, </a:t>
            </a:r>
            <a:r>
              <a:rPr lang="en-US" altLang="ja-JP" sz="1100" dirty="0" err="1" smtClean="0">
                <a:latin typeface="ＭＳ 明朝"/>
                <a:ea typeface="ＭＳ 明朝"/>
                <a:cs typeface="ＭＳ 明朝"/>
              </a:rPr>
              <a:t>1B</a:t>
            </a:r>
            <a:r>
              <a:rPr lang="en-US" altLang="ja-JP" sz="1100" dirty="0" smtClean="0">
                <a:latin typeface="ＭＳ 明朝"/>
                <a:ea typeface="ＭＳ 明朝"/>
                <a:cs typeface="ＭＳ 明朝"/>
              </a:rPr>
              <a:t>, </a:t>
            </a:r>
            <a:r>
              <a:rPr lang="en-US" altLang="ja-JP" sz="1100" dirty="0" err="1" smtClean="0">
                <a:latin typeface="ＭＳ 明朝"/>
                <a:ea typeface="ＭＳ 明朝"/>
                <a:cs typeface="ＭＳ 明朝"/>
              </a:rPr>
              <a:t>1C</a:t>
            </a:r>
            <a:r>
              <a:rPr lang="en-US" altLang="ja-JP" sz="1100" dirty="0" smtClean="0">
                <a:latin typeface="ＭＳ 明朝"/>
                <a:ea typeface="ＭＳ 明朝"/>
                <a:cs typeface="ＭＳ 明朝"/>
              </a:rPr>
              <a:t>, </a:t>
            </a:r>
            <a:r>
              <a:rPr lang="en-US" altLang="ja-JP" sz="1100" dirty="0" err="1" smtClean="0">
                <a:latin typeface="ＭＳ 明朝"/>
                <a:ea typeface="ＭＳ 明朝"/>
                <a:cs typeface="ＭＳ 明朝"/>
              </a:rPr>
              <a:t>1D</a:t>
            </a:r>
            <a:endParaRPr kumimoji="1" lang="ja-JP" altLang="en-US" sz="1100" dirty="0" smtClean="0">
              <a:latin typeface="ＭＳ 明朝"/>
              <a:ea typeface="ＭＳ 明朝"/>
              <a:cs typeface="ＭＳ 明朝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6221996" y="4197640"/>
            <a:ext cx="2649931" cy="415498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50" dirty="0">
                <a:latin typeface="ＭＳ 明朝"/>
                <a:ea typeface="ＭＳ 明朝"/>
                <a:cs typeface="ＭＳ 明朝"/>
              </a:rPr>
              <a:t>Practice in Company </a:t>
            </a:r>
            <a:r>
              <a:rPr lang="en-US" altLang="ja-JP" sz="1050" dirty="0" err="1" smtClean="0">
                <a:latin typeface="ＭＳ 明朝"/>
                <a:ea typeface="ＭＳ 明朝"/>
                <a:cs typeface="ＭＳ 明朝"/>
              </a:rPr>
              <a:t>1A</a:t>
            </a:r>
            <a:r>
              <a:rPr lang="en-US" altLang="ja-JP" sz="1050" dirty="0" smtClean="0">
                <a:latin typeface="ＭＳ 明朝"/>
                <a:ea typeface="ＭＳ 明朝"/>
                <a:cs typeface="ＭＳ 明朝"/>
              </a:rPr>
              <a:t>, </a:t>
            </a:r>
            <a:r>
              <a:rPr lang="en-US" altLang="ja-JP" sz="1050" dirty="0" err="1" smtClean="0">
                <a:latin typeface="ＭＳ 明朝"/>
                <a:ea typeface="ＭＳ 明朝"/>
                <a:cs typeface="ＭＳ 明朝"/>
              </a:rPr>
              <a:t>1B</a:t>
            </a:r>
            <a:r>
              <a:rPr lang="en-US" altLang="ja-JP" sz="1050" dirty="0" smtClean="0">
                <a:latin typeface="ＭＳ 明朝"/>
                <a:ea typeface="ＭＳ 明朝"/>
                <a:cs typeface="ＭＳ 明朝"/>
              </a:rPr>
              <a:t>, </a:t>
            </a:r>
            <a:r>
              <a:rPr lang="en-US" altLang="ja-JP" sz="1050" dirty="0" err="1" smtClean="0">
                <a:latin typeface="ＭＳ 明朝"/>
                <a:ea typeface="ＭＳ 明朝"/>
                <a:cs typeface="ＭＳ 明朝"/>
              </a:rPr>
              <a:t>1C</a:t>
            </a:r>
            <a:r>
              <a:rPr lang="en-US" altLang="ja-JP" sz="1050" dirty="0" smtClean="0">
                <a:latin typeface="ＭＳ 明朝"/>
                <a:ea typeface="ＭＳ 明朝"/>
                <a:cs typeface="ＭＳ 明朝"/>
              </a:rPr>
              <a:t>, </a:t>
            </a:r>
            <a:r>
              <a:rPr lang="en-US" altLang="ja-JP" sz="1050" dirty="0" err="1" smtClean="0">
                <a:latin typeface="ＭＳ 明朝"/>
                <a:ea typeface="ＭＳ 明朝"/>
                <a:cs typeface="ＭＳ 明朝"/>
              </a:rPr>
              <a:t>1D</a:t>
            </a:r>
            <a:endParaRPr lang="en-US" altLang="ja-JP" sz="1050" dirty="0">
              <a:latin typeface="ＭＳ 明朝"/>
              <a:ea typeface="ＭＳ 明朝"/>
              <a:cs typeface="ＭＳ 明朝"/>
            </a:endParaRPr>
          </a:p>
          <a:p>
            <a:pPr algn="ctr"/>
            <a:r>
              <a:rPr lang="en-US" altLang="ja-JP" sz="1050" dirty="0">
                <a:latin typeface="ＭＳ 明朝"/>
                <a:ea typeface="ＭＳ 明朝"/>
                <a:cs typeface="ＭＳ 明朝"/>
              </a:rPr>
              <a:t>(Global </a:t>
            </a:r>
            <a:r>
              <a:rPr lang="en-US" altLang="ja-JP" sz="1050" dirty="0" smtClean="0">
                <a:latin typeface="ＭＳ 明朝"/>
                <a:ea typeface="ＭＳ 明朝"/>
                <a:cs typeface="ＭＳ 明朝"/>
              </a:rPr>
              <a:t>Engineering)</a:t>
            </a:r>
            <a:endParaRPr kumimoji="1" lang="ja-JP" altLang="en-US" sz="1050" dirty="0">
              <a:latin typeface="ＭＳ 明朝"/>
              <a:ea typeface="ＭＳ 明朝"/>
              <a:cs typeface="ＭＳ 明朝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6221995" y="4653003"/>
            <a:ext cx="2649931" cy="415498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50" dirty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Global Engineering </a:t>
            </a:r>
            <a:r>
              <a:rPr lang="en-US" altLang="ja-JP" sz="1050" dirty="0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Off-Campus </a:t>
            </a:r>
            <a:r>
              <a:rPr lang="en-US" altLang="ja-JP" sz="1050" dirty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Project </a:t>
            </a:r>
            <a:r>
              <a:rPr lang="en-US" altLang="ja-JP" sz="1050" dirty="0" err="1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1A</a:t>
            </a:r>
            <a:r>
              <a:rPr lang="en-US" altLang="ja-JP" sz="1050" dirty="0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, </a:t>
            </a:r>
            <a:r>
              <a:rPr lang="en-US" altLang="ja-JP" sz="1050" dirty="0" err="1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1B</a:t>
            </a:r>
            <a:r>
              <a:rPr lang="en-US" altLang="ja-JP" sz="1050" dirty="0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, </a:t>
            </a:r>
            <a:r>
              <a:rPr lang="en-US" altLang="ja-JP" sz="1050" dirty="0" err="1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1C</a:t>
            </a:r>
            <a:r>
              <a:rPr lang="en-US" altLang="ja-JP" sz="1050" dirty="0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, </a:t>
            </a:r>
            <a:r>
              <a:rPr lang="en-US" altLang="ja-JP" sz="1050" dirty="0" err="1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1D</a:t>
            </a:r>
            <a:endParaRPr kumimoji="1" lang="ja-JP" altLang="en-US" sz="1050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143951" y="33252"/>
            <a:ext cx="87712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/>
              <a:t>Global </a:t>
            </a:r>
            <a:r>
              <a:rPr lang="en-US" altLang="ja-JP" sz="2000" b="1" dirty="0"/>
              <a:t>Engineering for Development, Environment and </a:t>
            </a:r>
            <a:r>
              <a:rPr lang="en-US" altLang="ja-JP" sz="2000" b="1" dirty="0" smtClean="0"/>
              <a:t>Society</a:t>
            </a:r>
            <a:r>
              <a:rPr lang="ja-JP" altLang="en-US" sz="2000" b="1" dirty="0"/>
              <a:t> </a:t>
            </a:r>
            <a:r>
              <a:rPr lang="en-US" altLang="ja-JP" sz="2000" b="1" dirty="0" smtClean="0"/>
              <a:t>(</a:t>
            </a:r>
            <a:r>
              <a:rPr lang="en-US" altLang="ja-JP" sz="2000" b="1" dirty="0" smtClean="0"/>
              <a:t>Doctor</a:t>
            </a:r>
            <a:r>
              <a:rPr lang="en-US" altLang="ja-JP" sz="2000" b="1" dirty="0" smtClean="0"/>
              <a:t>’s </a:t>
            </a:r>
            <a:r>
              <a:rPr lang="en-US" altLang="ja-JP" sz="2000" b="1" dirty="0" smtClean="0"/>
              <a:t>course)</a:t>
            </a:r>
            <a:endParaRPr kumimoji="1" lang="ja-JP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78926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6797</TotalTime>
  <Words>255</Words>
  <Application>Microsoft Office PowerPoint</Application>
  <PresentationFormat>画面に合わせる (4:3)</PresentationFormat>
  <Paragraphs>56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明朝</vt:lpstr>
      <vt:lpstr>Arial</vt:lpstr>
      <vt:lpstr>Calibri</vt:lpstr>
      <vt:lpstr>ホワイト</vt:lpstr>
      <vt:lpstr>PowerPoint プレゼンテーション</vt:lpstr>
    </vt:vector>
  </TitlesOfParts>
  <Company>Tokyo 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Abe Naoya</dc:creator>
  <cp:lastModifiedBy>yamasita</cp:lastModifiedBy>
  <cp:revision>26</cp:revision>
  <cp:lastPrinted>2015-03-11T17:37:21Z</cp:lastPrinted>
  <dcterms:created xsi:type="dcterms:W3CDTF">2015-03-11T16:55:12Z</dcterms:created>
  <dcterms:modified xsi:type="dcterms:W3CDTF">2016-08-18T05:19:50Z</dcterms:modified>
</cp:coreProperties>
</file>